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Lobster"/>
      <p:regular r:id="rId31"/>
    </p:embeddedFont>
    <p:embeddedFont>
      <p:font typeface="Lexen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jPO09oDt5nI1Diq6suQRPPmXAV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obster-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Lexend-bold.fntdata"/><Relationship Id="rId10" Type="http://schemas.openxmlformats.org/officeDocument/2006/relationships/slide" Target="slides/slide6.xml"/><Relationship Id="rId32" Type="http://schemas.openxmlformats.org/officeDocument/2006/relationships/font" Target="fonts/Lexend-regular.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9cd8ad849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9cd8ad84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Muhammed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9cd8ad849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9cd8ad84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9cd8ad849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9cd8ad84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9cd8ad849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9cd8ad84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9cd8ad849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9cd8ad84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Adrien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a5201684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a520168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Muhammed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a52016846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a5201684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Muhammed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a52016846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a5201684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Muhammed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a52016846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a5201684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Muhammed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a52016846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a5201684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Muhammed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5b27de178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c5b27de17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a52016846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a5201684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Muhammed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a52016846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a5201684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Muhammed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a52016846_1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a52016846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Muhammed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5b27de178_3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5b27de178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a2d209f5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a2d209f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All of us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a4d2e8e94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a4d2e8e94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5b27de178_3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5b27de178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All of us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5b27de178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5b27de17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All of us. Everyone do their respective user story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5b27de178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5b27de178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a2d209f5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a2d209f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5b27de178_3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5b27de178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Luke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9cd8ad84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9cd8ad84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Adrien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a2d209f5c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a2d209f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9cd8ad849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9cd8ad84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c993e9434c_0_867"/>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2c993e9434c_0_867"/>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2c993e9434c_0_86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c993e9434c_0_902"/>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2c993e9434c_0_902"/>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g2c993e9434c_0_90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c993e9434c_0_90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2c993e9434c_0_9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g2c993e9434c_0_90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g2c993e9434c_0_90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2c993e9434c_0_90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2c993e9434c_0_90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c993e9434c_0_871"/>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2c993e9434c_0_87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c993e9434c_0_87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2c993e9434c_0_87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g2c993e9434c_0_8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c993e9434c_0_87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2c993e9434c_0_878"/>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g2c993e9434c_0_878"/>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g2c993e9434c_0_8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c993e9434c_0_88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2c993e9434c_0_88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c993e9434c_0_886"/>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2c993e9434c_0_886"/>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2c993e9434c_0_8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c993e9434c_0_890"/>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2c993e9434c_0_89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c993e9434c_0_893"/>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2c993e9434c_0_893"/>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2c993e9434c_0_893"/>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2c993e9434c_0_893"/>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dk1"/>
              </a:buClr>
              <a:buSzPts val="2400"/>
              <a:buChar char="●"/>
              <a:defRPr>
                <a:solidFill>
                  <a:schemeClr val="dk1"/>
                </a:solidFill>
              </a:defRPr>
            </a:lvl1pPr>
            <a:lvl2pPr indent="-349250" lvl="1" marL="914400">
              <a:spcBef>
                <a:spcPts val="0"/>
              </a:spcBef>
              <a:spcAft>
                <a:spcPts val="0"/>
              </a:spcAft>
              <a:buClr>
                <a:schemeClr val="dk1"/>
              </a:buClr>
              <a:buSzPts val="1900"/>
              <a:buChar char="○"/>
              <a:defRPr>
                <a:solidFill>
                  <a:schemeClr val="dk1"/>
                </a:solidFill>
              </a:defRPr>
            </a:lvl2pPr>
            <a:lvl3pPr indent="-349250" lvl="2" marL="1371600">
              <a:spcBef>
                <a:spcPts val="0"/>
              </a:spcBef>
              <a:spcAft>
                <a:spcPts val="0"/>
              </a:spcAft>
              <a:buClr>
                <a:schemeClr val="dk1"/>
              </a:buClr>
              <a:buSzPts val="1900"/>
              <a:buChar char="■"/>
              <a:defRPr>
                <a:solidFill>
                  <a:schemeClr val="dk1"/>
                </a:solidFill>
              </a:defRPr>
            </a:lvl3pPr>
            <a:lvl4pPr indent="-349250" lvl="3" marL="1828800">
              <a:spcBef>
                <a:spcPts val="0"/>
              </a:spcBef>
              <a:spcAft>
                <a:spcPts val="0"/>
              </a:spcAft>
              <a:buClr>
                <a:schemeClr val="dk1"/>
              </a:buClr>
              <a:buSzPts val="1900"/>
              <a:buChar char="●"/>
              <a:defRPr>
                <a:solidFill>
                  <a:schemeClr val="dk1"/>
                </a:solidFill>
              </a:defRPr>
            </a:lvl4pPr>
            <a:lvl5pPr indent="-349250" lvl="4" marL="2286000">
              <a:spcBef>
                <a:spcPts val="0"/>
              </a:spcBef>
              <a:spcAft>
                <a:spcPts val="0"/>
              </a:spcAft>
              <a:buClr>
                <a:schemeClr val="dk1"/>
              </a:buClr>
              <a:buSzPts val="1900"/>
              <a:buChar char="○"/>
              <a:defRPr>
                <a:solidFill>
                  <a:schemeClr val="dk1"/>
                </a:solidFill>
              </a:defRPr>
            </a:lvl5pPr>
            <a:lvl6pPr indent="-349250" lvl="5" marL="2743200">
              <a:spcBef>
                <a:spcPts val="0"/>
              </a:spcBef>
              <a:spcAft>
                <a:spcPts val="0"/>
              </a:spcAft>
              <a:buClr>
                <a:schemeClr val="dk1"/>
              </a:buClr>
              <a:buSzPts val="1900"/>
              <a:buChar char="■"/>
              <a:defRPr>
                <a:solidFill>
                  <a:schemeClr val="dk1"/>
                </a:solidFill>
              </a:defRPr>
            </a:lvl6pPr>
            <a:lvl7pPr indent="-349250" lvl="6" marL="3200400">
              <a:spcBef>
                <a:spcPts val="0"/>
              </a:spcBef>
              <a:spcAft>
                <a:spcPts val="0"/>
              </a:spcAft>
              <a:buClr>
                <a:schemeClr val="dk1"/>
              </a:buClr>
              <a:buSzPts val="1900"/>
              <a:buChar char="●"/>
              <a:defRPr>
                <a:solidFill>
                  <a:schemeClr val="dk1"/>
                </a:solidFill>
              </a:defRPr>
            </a:lvl7pPr>
            <a:lvl8pPr indent="-349250" lvl="7" marL="3657600">
              <a:spcBef>
                <a:spcPts val="0"/>
              </a:spcBef>
              <a:spcAft>
                <a:spcPts val="0"/>
              </a:spcAft>
              <a:buClr>
                <a:schemeClr val="dk1"/>
              </a:buClr>
              <a:buSzPts val="1900"/>
              <a:buChar char="○"/>
              <a:defRPr>
                <a:solidFill>
                  <a:schemeClr val="dk1"/>
                </a:solidFill>
              </a:defRPr>
            </a:lvl8pPr>
            <a:lvl9pPr indent="-349250" lvl="8" marL="4114800">
              <a:spcBef>
                <a:spcPts val="0"/>
              </a:spcBef>
              <a:spcAft>
                <a:spcPts val="0"/>
              </a:spcAft>
              <a:buClr>
                <a:schemeClr val="dk1"/>
              </a:buClr>
              <a:buSzPts val="1900"/>
              <a:buChar char="■"/>
              <a:defRPr>
                <a:solidFill>
                  <a:schemeClr val="dk1"/>
                </a:solidFill>
              </a:defRPr>
            </a:lvl9pPr>
          </a:lstStyle>
          <a:p/>
        </p:txBody>
      </p:sp>
      <p:sp>
        <p:nvSpPr>
          <p:cNvPr id="40" name="Google Shape;40;g2c993e9434c_0_89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c993e9434c_0_899"/>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g2c993e9434c_0_89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g2c993e9434c_0_86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2c993e9434c_0_86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lt2"/>
              </a:buClr>
              <a:buSzPts val="2400"/>
              <a:buChar char="●"/>
              <a:defRPr sz="2400">
                <a:solidFill>
                  <a:schemeClr val="lt2"/>
                </a:solidFill>
              </a:defRPr>
            </a:lvl1pPr>
            <a:lvl2pPr indent="-349250" lvl="1" marL="914400">
              <a:lnSpc>
                <a:spcPct val="115000"/>
              </a:lnSpc>
              <a:spcBef>
                <a:spcPts val="0"/>
              </a:spcBef>
              <a:spcAft>
                <a:spcPts val="0"/>
              </a:spcAft>
              <a:buClr>
                <a:schemeClr val="lt2"/>
              </a:buClr>
              <a:buSzPts val="1900"/>
              <a:buChar char="○"/>
              <a:defRPr sz="1900">
                <a:solidFill>
                  <a:schemeClr val="lt2"/>
                </a:solidFill>
              </a:defRPr>
            </a:lvl2pPr>
            <a:lvl3pPr indent="-349250" lvl="2" marL="1371600">
              <a:lnSpc>
                <a:spcPct val="115000"/>
              </a:lnSpc>
              <a:spcBef>
                <a:spcPts val="0"/>
              </a:spcBef>
              <a:spcAft>
                <a:spcPts val="0"/>
              </a:spcAft>
              <a:buClr>
                <a:schemeClr val="lt2"/>
              </a:buClr>
              <a:buSzPts val="1900"/>
              <a:buChar char="■"/>
              <a:defRPr sz="1900">
                <a:solidFill>
                  <a:schemeClr val="lt2"/>
                </a:solidFill>
              </a:defRPr>
            </a:lvl3pPr>
            <a:lvl4pPr indent="-349250" lvl="3" marL="1828800">
              <a:lnSpc>
                <a:spcPct val="115000"/>
              </a:lnSpc>
              <a:spcBef>
                <a:spcPts val="0"/>
              </a:spcBef>
              <a:spcAft>
                <a:spcPts val="0"/>
              </a:spcAft>
              <a:buClr>
                <a:schemeClr val="lt2"/>
              </a:buClr>
              <a:buSzPts val="1900"/>
              <a:buChar char="●"/>
              <a:defRPr sz="1900">
                <a:solidFill>
                  <a:schemeClr val="lt2"/>
                </a:solidFill>
              </a:defRPr>
            </a:lvl4pPr>
            <a:lvl5pPr indent="-349250" lvl="4" marL="2286000">
              <a:lnSpc>
                <a:spcPct val="115000"/>
              </a:lnSpc>
              <a:spcBef>
                <a:spcPts val="0"/>
              </a:spcBef>
              <a:spcAft>
                <a:spcPts val="0"/>
              </a:spcAft>
              <a:buClr>
                <a:schemeClr val="lt2"/>
              </a:buClr>
              <a:buSzPts val="1900"/>
              <a:buChar char="○"/>
              <a:defRPr sz="1900">
                <a:solidFill>
                  <a:schemeClr val="lt2"/>
                </a:solidFill>
              </a:defRPr>
            </a:lvl5pPr>
            <a:lvl6pPr indent="-349250" lvl="5" marL="2743200">
              <a:lnSpc>
                <a:spcPct val="115000"/>
              </a:lnSpc>
              <a:spcBef>
                <a:spcPts val="0"/>
              </a:spcBef>
              <a:spcAft>
                <a:spcPts val="0"/>
              </a:spcAft>
              <a:buClr>
                <a:schemeClr val="lt2"/>
              </a:buClr>
              <a:buSzPts val="1900"/>
              <a:buChar char="■"/>
              <a:defRPr sz="1900">
                <a:solidFill>
                  <a:schemeClr val="lt2"/>
                </a:solidFill>
              </a:defRPr>
            </a:lvl6pPr>
            <a:lvl7pPr indent="-349250" lvl="6" marL="3200400">
              <a:lnSpc>
                <a:spcPct val="115000"/>
              </a:lnSpc>
              <a:spcBef>
                <a:spcPts val="0"/>
              </a:spcBef>
              <a:spcAft>
                <a:spcPts val="0"/>
              </a:spcAft>
              <a:buClr>
                <a:schemeClr val="lt2"/>
              </a:buClr>
              <a:buSzPts val="1900"/>
              <a:buChar char="●"/>
              <a:defRPr sz="1900">
                <a:solidFill>
                  <a:schemeClr val="lt2"/>
                </a:solidFill>
              </a:defRPr>
            </a:lvl7pPr>
            <a:lvl8pPr indent="-349250" lvl="7" marL="3657600">
              <a:lnSpc>
                <a:spcPct val="115000"/>
              </a:lnSpc>
              <a:spcBef>
                <a:spcPts val="0"/>
              </a:spcBef>
              <a:spcAft>
                <a:spcPts val="0"/>
              </a:spcAft>
              <a:buClr>
                <a:schemeClr val="lt2"/>
              </a:buClr>
              <a:buSzPts val="1900"/>
              <a:buChar char="○"/>
              <a:defRPr sz="1900">
                <a:solidFill>
                  <a:schemeClr val="lt2"/>
                </a:solidFill>
              </a:defRPr>
            </a:lvl8pPr>
            <a:lvl9pPr indent="-349250" lvl="8" marL="4114800">
              <a:lnSpc>
                <a:spcPct val="115000"/>
              </a:lnSpc>
              <a:spcBef>
                <a:spcPts val="0"/>
              </a:spcBef>
              <a:spcAft>
                <a:spcPts val="0"/>
              </a:spcAft>
              <a:buClr>
                <a:schemeClr val="lt2"/>
              </a:buClr>
              <a:buSzPts val="1900"/>
              <a:buChar char="■"/>
              <a:defRPr sz="1900">
                <a:solidFill>
                  <a:schemeClr val="lt2"/>
                </a:solidFill>
              </a:defRPr>
            </a:lvl9pPr>
          </a:lstStyle>
          <a:p/>
        </p:txBody>
      </p:sp>
      <p:sp>
        <p:nvSpPr>
          <p:cNvPr id="8" name="Google Shape;8;g2c993e9434c_0_86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www.youtube.com/watch?v=g4elwSP6z7g" TargetMode="Externa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www.youtube.com/watch?v=g4elwSP6z7g" TargetMode="Externa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www.youtube.com/watch?v=g4elwSP6z7g" TargetMode="Externa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drive.google.com/file/d/1RTw1kKF2VQ1hr8AHnt-3tBiJuZJVzo4J/view"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www.youtube.com/watch?v=g4elwSP6z7g" TargetMode="External"/><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ctrTitle"/>
          </p:nvPr>
        </p:nvSpPr>
        <p:spPr>
          <a:xfrm>
            <a:off x="415611" y="992767"/>
            <a:ext cx="11360700" cy="27369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2400"/>
              </a:spcBef>
              <a:spcAft>
                <a:spcPts val="0"/>
              </a:spcAft>
              <a:buClr>
                <a:schemeClr val="dk1"/>
              </a:buClr>
              <a:buSzPts val="1100"/>
              <a:buFont typeface="Arial"/>
              <a:buNone/>
            </a:pPr>
            <a:r>
              <a:rPr b="1" lang="en-US" sz="4000">
                <a:latin typeface="Lexend"/>
                <a:ea typeface="Lexend"/>
                <a:cs typeface="Lexend"/>
                <a:sym typeface="Lexend"/>
              </a:rPr>
              <a:t>REALLY (kinda) </a:t>
            </a:r>
            <a:r>
              <a:rPr b="1" lang="en-US" sz="4000">
                <a:solidFill>
                  <a:srgbClr val="CC0000"/>
                </a:solidFill>
                <a:latin typeface="Lexend"/>
                <a:ea typeface="Lexend"/>
                <a:cs typeface="Lexend"/>
                <a:sym typeface="Lexend"/>
              </a:rPr>
              <a:t>B.A.D IDLE GAME </a:t>
            </a:r>
            <a:endParaRPr b="1" sz="4000">
              <a:solidFill>
                <a:srgbClr val="CC0000"/>
              </a:solidFill>
              <a:latin typeface="Lexend"/>
              <a:ea typeface="Lexend"/>
              <a:cs typeface="Lexend"/>
              <a:sym typeface="Lexend"/>
            </a:endParaRPr>
          </a:p>
          <a:p>
            <a:pPr indent="0" lvl="0" marL="0" rtl="0" algn="ctr">
              <a:lnSpc>
                <a:spcPct val="100000"/>
              </a:lnSpc>
              <a:spcBef>
                <a:spcPts val="2400"/>
              </a:spcBef>
              <a:spcAft>
                <a:spcPts val="600"/>
              </a:spcAft>
              <a:buClr>
                <a:schemeClr val="dk1"/>
              </a:buClr>
              <a:buSzPts val="1100"/>
              <a:buFont typeface="Arial"/>
              <a:buNone/>
            </a:pPr>
            <a:r>
              <a:rPr b="1" lang="en-US" sz="4000">
                <a:latin typeface="Lexend"/>
                <a:ea typeface="Lexend"/>
                <a:cs typeface="Lexend"/>
                <a:sym typeface="Lexend"/>
              </a:rPr>
              <a:t>(Just Kidding) The Prequel II</a:t>
            </a:r>
            <a:endParaRPr b="1" sz="4000">
              <a:latin typeface="Lexend"/>
              <a:ea typeface="Lexend"/>
              <a:cs typeface="Lexend"/>
              <a:sym typeface="Lexend"/>
            </a:endParaRPr>
          </a:p>
        </p:txBody>
      </p:sp>
      <p:sp>
        <p:nvSpPr>
          <p:cNvPr id="61" name="Google Shape;61;p1"/>
          <p:cNvSpPr txBox="1"/>
          <p:nvPr>
            <p:ph idx="1" type="subTitle"/>
          </p:nvPr>
        </p:nvSpPr>
        <p:spPr>
          <a:xfrm>
            <a:off x="415600" y="3778833"/>
            <a:ext cx="11360700" cy="1056900"/>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90000"/>
              </a:lnSpc>
              <a:spcBef>
                <a:spcPts val="0"/>
              </a:spcBef>
              <a:spcAft>
                <a:spcPts val="0"/>
              </a:spcAft>
              <a:buClr>
                <a:schemeClr val="dk1"/>
              </a:buClr>
              <a:buSzPts val="2400"/>
              <a:buNone/>
            </a:pPr>
            <a:r>
              <a:rPr lang="en-US">
                <a:solidFill>
                  <a:srgbClr val="B7B7B7"/>
                </a:solidFill>
                <a:latin typeface="Lexend"/>
                <a:ea typeface="Lexend"/>
                <a:cs typeface="Lexend"/>
                <a:sym typeface="Lexend"/>
              </a:rPr>
              <a:t>B.A.D At Development:</a:t>
            </a:r>
            <a:endParaRPr>
              <a:solidFill>
                <a:srgbClr val="B7B7B7"/>
              </a:solidFill>
              <a:latin typeface="Lexend"/>
              <a:ea typeface="Lexend"/>
              <a:cs typeface="Lexend"/>
              <a:sym typeface="Lexend"/>
            </a:endParaRPr>
          </a:p>
          <a:p>
            <a:pPr indent="0" lvl="0" marL="0" rtl="0" algn="ctr">
              <a:lnSpc>
                <a:spcPct val="90000"/>
              </a:lnSpc>
              <a:spcBef>
                <a:spcPts val="1000"/>
              </a:spcBef>
              <a:spcAft>
                <a:spcPts val="0"/>
              </a:spcAft>
              <a:buClr>
                <a:schemeClr val="dk1"/>
              </a:buClr>
              <a:buSzPts val="1800"/>
              <a:buNone/>
            </a:pPr>
            <a:r>
              <a:rPr lang="en-US" sz="1800">
                <a:solidFill>
                  <a:srgbClr val="B7B7B7"/>
                </a:solidFill>
                <a:latin typeface="Lexend"/>
                <a:ea typeface="Lexend"/>
                <a:cs typeface="Lexend"/>
                <a:sym typeface="Lexend"/>
              </a:rPr>
              <a:t>Adrien Abbey, Muhammed Abushamma, Luke Davidson, Brandon Walker</a:t>
            </a:r>
            <a:endParaRPr>
              <a:solidFill>
                <a:srgbClr val="B7B7B7"/>
              </a:solidFill>
              <a:latin typeface="Lexend"/>
              <a:ea typeface="Lexend"/>
              <a:cs typeface="Lexend"/>
              <a:sym typeface="Lexend"/>
            </a:endParaRPr>
          </a:p>
        </p:txBody>
      </p:sp>
      <p:pic>
        <p:nvPicPr>
          <p:cNvPr id="62" name="Google Shape;62;p1"/>
          <p:cNvPicPr preferRelativeResize="0"/>
          <p:nvPr/>
        </p:nvPicPr>
        <p:blipFill rotWithShape="1">
          <a:blip r:embed="rId3">
            <a:alphaModFix/>
          </a:blip>
          <a:srcRect b="18300" l="22281" r="0" t="0"/>
          <a:stretch/>
        </p:blipFill>
        <p:spPr>
          <a:xfrm rot="883597">
            <a:off x="-162947" y="3553968"/>
            <a:ext cx="3124019" cy="3673114"/>
          </a:xfrm>
          <a:prstGeom prst="rect">
            <a:avLst/>
          </a:prstGeom>
          <a:noFill/>
          <a:ln>
            <a:noFill/>
          </a:ln>
        </p:spPr>
      </p:pic>
      <p:pic>
        <p:nvPicPr>
          <p:cNvPr id="63" name="Google Shape;63;p1"/>
          <p:cNvPicPr preferRelativeResize="0"/>
          <p:nvPr/>
        </p:nvPicPr>
        <p:blipFill>
          <a:blip r:embed="rId4">
            <a:alphaModFix/>
          </a:blip>
          <a:stretch>
            <a:fillRect/>
          </a:stretch>
        </p:blipFill>
        <p:spPr>
          <a:xfrm>
            <a:off x="9264275" y="4957783"/>
            <a:ext cx="2738522" cy="17174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c9cd8ad849_0_21"/>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19" name="Google Shape;119;g2c9cd8ad849_0_21"/>
          <p:cNvSpPr txBox="1"/>
          <p:nvPr>
            <p:ph idx="1" type="body"/>
          </p:nvPr>
        </p:nvSpPr>
        <p:spPr>
          <a:xfrm>
            <a:off x="838200" y="10973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200">
                <a:solidFill>
                  <a:schemeClr val="dk1"/>
                </a:solidFill>
                <a:latin typeface="Lexend"/>
                <a:ea typeface="Lexend"/>
                <a:cs typeface="Lexend"/>
                <a:sym typeface="Lexend"/>
              </a:rPr>
              <a:t>4. The town shop will sell potions to heal the adventurer. The town is entered from the map screen.</a:t>
            </a:r>
            <a:endParaRPr sz="2200">
              <a:solidFill>
                <a:schemeClr val="dk1"/>
              </a:solidFill>
              <a:latin typeface="Lexend"/>
              <a:ea typeface="Lexend"/>
              <a:cs typeface="Lexend"/>
              <a:sym typeface="Lexend"/>
            </a:endParaRPr>
          </a:p>
          <a:p>
            <a:pPr indent="0" lvl="0" marL="0" rtl="0" algn="l">
              <a:spcBef>
                <a:spcPts val="1600"/>
              </a:spcBef>
              <a:spcAft>
                <a:spcPts val="0"/>
              </a:spcAft>
              <a:buNone/>
            </a:pPr>
            <a:r>
              <a:rPr lang="en-US" sz="2200">
                <a:solidFill>
                  <a:schemeClr val="dk1"/>
                </a:solidFill>
                <a:latin typeface="Lexend"/>
                <a:ea typeface="Lexend"/>
                <a:cs typeface="Lexend"/>
                <a:sym typeface="Lexend"/>
              </a:rPr>
              <a:t>    1. The player's potion belt can be upgraded in size.  This is the primary method of spending gold.</a:t>
            </a:r>
            <a:endParaRPr sz="2200">
              <a:solidFill>
                <a:schemeClr val="dk1"/>
              </a:solidFill>
              <a:latin typeface="Lexend"/>
              <a:ea typeface="Lexend"/>
              <a:cs typeface="Lexend"/>
              <a:sym typeface="Lexend"/>
            </a:endParaRPr>
          </a:p>
          <a:p>
            <a:pPr indent="0" lvl="0" marL="0" rtl="0" algn="l">
              <a:spcBef>
                <a:spcPts val="1600"/>
              </a:spcBef>
              <a:spcAft>
                <a:spcPts val="0"/>
              </a:spcAft>
              <a:buNone/>
            </a:pPr>
            <a:r>
              <a:rPr lang="en-US" sz="2200">
                <a:solidFill>
                  <a:schemeClr val="dk1"/>
                </a:solidFill>
                <a:latin typeface="Lexend"/>
                <a:ea typeface="Lexend"/>
                <a:cs typeface="Lexend"/>
                <a:sym typeface="Lexend"/>
              </a:rPr>
              <a:t>    2. The player can buy potions to refill their belt.</a:t>
            </a:r>
            <a:endParaRPr sz="2200">
              <a:solidFill>
                <a:schemeClr val="dk1"/>
              </a:solidFill>
              <a:latin typeface="Lexend"/>
              <a:ea typeface="Lexend"/>
              <a:cs typeface="Lexend"/>
              <a:sym typeface="Lexend"/>
            </a:endParaRPr>
          </a:p>
          <a:p>
            <a:pPr indent="0" lvl="0" marL="0" rtl="0" algn="l">
              <a:spcBef>
                <a:spcPts val="1600"/>
              </a:spcBef>
              <a:spcAft>
                <a:spcPts val="1600"/>
              </a:spcAft>
              <a:buNone/>
            </a:pPr>
            <a:r>
              <a:t/>
            </a:r>
            <a:endParaRPr sz="2200">
              <a:solidFill>
                <a:schemeClr val="dk1"/>
              </a:solidFill>
              <a:latin typeface="Lexend"/>
              <a:ea typeface="Lexend"/>
              <a:cs typeface="Lexend"/>
              <a:sym typeface="Lexend"/>
            </a:endParaRPr>
          </a:p>
        </p:txBody>
      </p:sp>
      <p:pic>
        <p:nvPicPr>
          <p:cNvPr id="120" name="Google Shape;120;g2c9cd8ad849_0_21"/>
          <p:cNvPicPr preferRelativeResize="0"/>
          <p:nvPr/>
        </p:nvPicPr>
        <p:blipFill>
          <a:blip r:embed="rId3">
            <a:alphaModFix/>
          </a:blip>
          <a:stretch>
            <a:fillRect/>
          </a:stretch>
        </p:blipFill>
        <p:spPr>
          <a:xfrm>
            <a:off x="2933300" y="3157575"/>
            <a:ext cx="6325401" cy="3561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c9cd8ad849_0_28"/>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26" name="Google Shape;126;g2c9cd8ad849_0_28"/>
          <p:cNvSpPr txBox="1"/>
          <p:nvPr>
            <p:ph idx="1" type="body"/>
          </p:nvPr>
        </p:nvSpPr>
        <p:spPr>
          <a:xfrm>
            <a:off x="838200" y="1097325"/>
            <a:ext cx="10515600" cy="5385900"/>
          </a:xfrm>
          <a:prstGeom prst="rect">
            <a:avLst/>
          </a:prstGeom>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275"/>
              <a:buNone/>
            </a:pPr>
            <a:r>
              <a:rPr lang="en-US" sz="2200">
                <a:solidFill>
                  <a:schemeClr val="dk1"/>
                </a:solidFill>
                <a:latin typeface="Lexend"/>
                <a:ea typeface="Lexend"/>
                <a:cs typeface="Lexend"/>
                <a:sym typeface="Lexend"/>
              </a:rPr>
              <a:t>5. The dungeon will be where the primary combat loop takes place.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The dungeon is selected from the map screen.</a:t>
            </a:r>
            <a:endParaRPr sz="2200">
              <a:solidFill>
                <a:schemeClr val="dk1"/>
              </a:solidFill>
              <a:latin typeface="Lexend"/>
              <a:ea typeface="Lexend"/>
              <a:cs typeface="Lexend"/>
              <a:sym typeface="Lexend"/>
            </a:endParaRPr>
          </a:p>
          <a:p>
            <a:pPr indent="457200" lvl="0" marL="0" rtl="0" algn="l">
              <a:lnSpc>
                <a:spcPct val="70000"/>
              </a:lnSpc>
              <a:spcBef>
                <a:spcPts val="1600"/>
              </a:spcBef>
              <a:spcAft>
                <a:spcPts val="0"/>
              </a:spcAft>
              <a:buSzPts val="275"/>
              <a:buNone/>
            </a:pPr>
            <a:r>
              <a:rPr lang="en-US" sz="2200">
                <a:solidFill>
                  <a:schemeClr val="dk1"/>
                </a:solidFill>
                <a:latin typeface="Lexend"/>
                <a:ea typeface="Lexend"/>
                <a:cs typeface="Lexend"/>
                <a:sym typeface="Lexend"/>
              </a:rPr>
              <a:t>a. Dungeons can only be entered when the player's health is above zero.</a:t>
            </a:r>
            <a:endParaRPr sz="2200">
              <a:solidFill>
                <a:schemeClr val="dk1"/>
              </a:solidFill>
              <a:latin typeface="Lexend"/>
              <a:ea typeface="Lexend"/>
              <a:cs typeface="Lexend"/>
              <a:sym typeface="Lexend"/>
            </a:endParaRPr>
          </a:p>
          <a:p>
            <a:pPr indent="457200" lvl="0" marL="457200" rtl="0" algn="l">
              <a:lnSpc>
                <a:spcPct val="70000"/>
              </a:lnSpc>
              <a:spcBef>
                <a:spcPts val="1600"/>
              </a:spcBef>
              <a:spcAft>
                <a:spcPts val="0"/>
              </a:spcAft>
              <a:buSzPts val="275"/>
              <a:buNone/>
            </a:pPr>
            <a:r>
              <a:rPr lang="en-US" sz="2200">
                <a:solidFill>
                  <a:schemeClr val="dk1"/>
                </a:solidFill>
                <a:latin typeface="Lexend"/>
                <a:ea typeface="Lexend"/>
                <a:cs typeface="Lexend"/>
                <a:sym typeface="Lexend"/>
              </a:rPr>
              <a:t>1. Each dungeon will have a list of monsters that can spawn in them.</a:t>
            </a:r>
            <a:endParaRPr sz="2200">
              <a:solidFill>
                <a:schemeClr val="dk1"/>
              </a:solidFill>
              <a:latin typeface="Lexend"/>
              <a:ea typeface="Lexend"/>
              <a:cs typeface="Lexend"/>
              <a:sym typeface="Lexend"/>
            </a:endParaRPr>
          </a:p>
          <a:p>
            <a:pPr indent="457200" lvl="0" marL="0" rtl="0" algn="l">
              <a:lnSpc>
                <a:spcPct val="70000"/>
              </a:lnSpc>
              <a:spcBef>
                <a:spcPts val="1600"/>
              </a:spcBef>
              <a:spcAft>
                <a:spcPts val="0"/>
              </a:spcAft>
              <a:buSzPts val="275"/>
              <a:buNone/>
            </a:pPr>
            <a:r>
              <a:rPr lang="en-US" sz="2200">
                <a:solidFill>
                  <a:schemeClr val="dk1"/>
                </a:solidFill>
                <a:latin typeface="Lexend"/>
                <a:ea typeface="Lexend"/>
                <a:cs typeface="Lexend"/>
                <a:sym typeface="Lexend"/>
              </a:rPr>
              <a:t>b. The player will be able to toggle between offensive and healing magic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with a button.</a:t>
            </a:r>
            <a:endParaRPr sz="2200">
              <a:solidFill>
                <a:schemeClr val="dk1"/>
              </a:solidFill>
              <a:latin typeface="Lexend"/>
              <a:ea typeface="Lexend"/>
              <a:cs typeface="Lexend"/>
              <a:sym typeface="Lexend"/>
            </a:endParaRPr>
          </a:p>
          <a:p>
            <a:pPr indent="457200" lvl="0" marL="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c. Combat hits and damage shall be affected by dice rolls.</a:t>
            </a:r>
            <a:endParaRPr sz="2200">
              <a:solidFill>
                <a:schemeClr val="dk1"/>
              </a:solidFill>
              <a:latin typeface="Lexend"/>
              <a:ea typeface="Lexend"/>
              <a:cs typeface="Lexend"/>
              <a:sym typeface="Lexend"/>
            </a:endParaRPr>
          </a:p>
          <a:p>
            <a:pPr indent="457200" lvl="0" marL="45720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1. The player and the enemy monster take turns attacking each other.</a:t>
            </a:r>
            <a:endParaRPr sz="2200">
              <a:solidFill>
                <a:schemeClr val="dk1"/>
              </a:solidFill>
              <a:latin typeface="Lexend"/>
              <a:ea typeface="Lexend"/>
              <a:cs typeface="Lexend"/>
              <a:sym typeface="Lexend"/>
            </a:endParaRPr>
          </a:p>
          <a:p>
            <a:pPr indent="457200" lvl="0" marL="45720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2. Physical attacks will be based off of strength statistic.</a:t>
            </a:r>
            <a:endParaRPr sz="2200">
              <a:solidFill>
                <a:schemeClr val="dk1"/>
              </a:solidFill>
              <a:latin typeface="Lexend"/>
              <a:ea typeface="Lexend"/>
              <a:cs typeface="Lexend"/>
              <a:sym typeface="Lexend"/>
            </a:endParaRPr>
          </a:p>
          <a:p>
            <a:pPr indent="457200" lvl="0" marL="45720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3. Magic attacks will be influenced by their brain statistic and their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remaining mana points. </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(continued below)</a:t>
            </a:r>
            <a:endParaRPr sz="2200">
              <a:solidFill>
                <a:schemeClr val="dk1"/>
              </a:solidFill>
              <a:latin typeface="Lexend"/>
              <a:ea typeface="Lexend"/>
              <a:cs typeface="Lexend"/>
              <a:sym typeface="Lexend"/>
            </a:endParaRPr>
          </a:p>
          <a:p>
            <a:pPr indent="0" lvl="0" marL="0" rtl="0" algn="l">
              <a:lnSpc>
                <a:spcPct val="70000"/>
              </a:lnSpc>
              <a:spcBef>
                <a:spcPts val="1600"/>
              </a:spcBef>
              <a:spcAft>
                <a:spcPts val="1600"/>
              </a:spcAft>
              <a:buSzPts val="275"/>
              <a:buNone/>
            </a:pPr>
            <a:r>
              <a:rPr lang="en-US" sz="2200">
                <a:solidFill>
                  <a:schemeClr val="dk1"/>
                </a:solidFill>
                <a:latin typeface="Lexend"/>
                <a:ea typeface="Lexend"/>
                <a:cs typeface="Lexend"/>
                <a:sym typeface="Lexend"/>
              </a:rPr>
              <a:t>          </a:t>
            </a:r>
            <a:endParaRPr sz="2200">
              <a:solidFill>
                <a:schemeClr val="dk1"/>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c9cd8ad849_0_36"/>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32" name="Google Shape;132;g2c9cd8ad849_0_36"/>
          <p:cNvSpPr txBox="1"/>
          <p:nvPr>
            <p:ph idx="1" type="body"/>
          </p:nvPr>
        </p:nvSpPr>
        <p:spPr>
          <a:xfrm>
            <a:off x="838200" y="1097325"/>
            <a:ext cx="10515600" cy="56301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275"/>
              <a:buNone/>
            </a:pPr>
            <a:r>
              <a:rPr lang="en-US" sz="2200">
                <a:solidFill>
                  <a:schemeClr val="dk1"/>
                </a:solidFill>
                <a:latin typeface="Lexend"/>
                <a:ea typeface="Lexend"/>
                <a:cs typeface="Lexend"/>
                <a:sym typeface="Lexend"/>
              </a:rPr>
              <a:t>(continued)</a:t>
            </a:r>
            <a:endParaRPr sz="2200">
              <a:solidFill>
                <a:schemeClr val="dk1"/>
              </a:solidFill>
              <a:latin typeface="Lexend"/>
              <a:ea typeface="Lexend"/>
              <a:cs typeface="Lexend"/>
              <a:sym typeface="Lexend"/>
            </a:endParaRPr>
          </a:p>
          <a:p>
            <a:pPr indent="457200" lvl="0" marL="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d. The player can click a button to use a potion from their belt to heal.</a:t>
            </a:r>
            <a:endParaRPr sz="2200">
              <a:solidFill>
                <a:schemeClr val="dk1"/>
              </a:solidFill>
              <a:latin typeface="Lexend"/>
              <a:ea typeface="Lexend"/>
              <a:cs typeface="Lexend"/>
              <a:sym typeface="Lexend"/>
            </a:endParaRPr>
          </a:p>
          <a:p>
            <a:pPr indent="457200" lvl="0" marL="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e. If the players HP hits 0, they can't continue combat until either a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certain amount of time has elapsed or until healed with a potion.</a:t>
            </a:r>
            <a:endParaRPr sz="2200">
              <a:solidFill>
                <a:schemeClr val="dk1"/>
              </a:solidFill>
              <a:latin typeface="Lexend"/>
              <a:ea typeface="Lexend"/>
              <a:cs typeface="Lexend"/>
              <a:sym typeface="Lexend"/>
            </a:endParaRPr>
          </a:p>
          <a:p>
            <a:pPr indent="457200" lvl="0" marL="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f. If the monster hits 0 HP, the player is rewarded with gold and a chance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at equipment upgrades.</a:t>
            </a:r>
            <a:endParaRPr sz="2200">
              <a:solidFill>
                <a:schemeClr val="dk1"/>
              </a:solidFill>
              <a:latin typeface="Lexend"/>
              <a:ea typeface="Lexend"/>
              <a:cs typeface="Lexend"/>
              <a:sym typeface="Lexend"/>
            </a:endParaRPr>
          </a:p>
          <a:p>
            <a:pPr indent="457200" lvl="0" marL="45720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1. After defeating a monster, a new monster replaces it.</a:t>
            </a:r>
            <a:endParaRPr sz="2200">
              <a:solidFill>
                <a:schemeClr val="dk1"/>
              </a:solidFill>
              <a:latin typeface="Lexend"/>
              <a:ea typeface="Lexend"/>
              <a:cs typeface="Lexend"/>
              <a:sym typeface="Lexend"/>
            </a:endParaRPr>
          </a:p>
          <a:p>
            <a:pPr indent="457200" lvl="0" marL="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g. The player can choose to withdraw from the dungeon at any time.</a:t>
            </a:r>
            <a:endParaRPr sz="2200">
              <a:solidFill>
                <a:schemeClr val="dk1"/>
              </a:solidFill>
              <a:latin typeface="Lexend"/>
              <a:ea typeface="Lexend"/>
              <a:cs typeface="Lexend"/>
              <a:sym typeface="Lexend"/>
            </a:endParaRPr>
          </a:p>
          <a:p>
            <a:pPr indent="457200" lvl="0" marL="45720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1. Withdrawing from a dungeon without dying will return the player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to the map screen. They can return to the dungeon and continue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at any time.</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0"/>
              </a:spcAft>
              <a:buSzPts val="275"/>
              <a:buNone/>
            </a:pPr>
            <a:r>
              <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1600"/>
              </a:spcAft>
              <a:buSzPts val="275"/>
              <a:buNone/>
            </a:pPr>
            <a:r>
              <a:t/>
            </a:r>
            <a:endParaRPr sz="2200">
              <a:solidFill>
                <a:schemeClr val="dk1"/>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c9cd8ad849_0_48"/>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pic>
        <p:nvPicPr>
          <p:cNvPr id="138" name="Google Shape;138;g2c9cd8ad849_0_48" title="Recording 2024 04 08 223821">
            <a:hlinkClick r:id="rId3"/>
          </p:cNvPr>
          <p:cNvPicPr preferRelativeResize="0"/>
          <p:nvPr/>
        </p:nvPicPr>
        <p:blipFill>
          <a:blip r:embed="rId4">
            <a:alphaModFix/>
          </a:blip>
          <a:stretch>
            <a:fillRect/>
          </a:stretch>
        </p:blipFill>
        <p:spPr>
          <a:xfrm>
            <a:off x="1294800" y="1160350"/>
            <a:ext cx="9602400" cy="5401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c9cd8ad849_0_41"/>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44" name="Google Shape;144;g2c9cd8ad849_0_41"/>
          <p:cNvSpPr txBox="1"/>
          <p:nvPr>
            <p:ph idx="1" type="body"/>
          </p:nvPr>
        </p:nvSpPr>
        <p:spPr>
          <a:xfrm>
            <a:off x="838200" y="1071975"/>
            <a:ext cx="9049500" cy="25029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275"/>
              <a:buNone/>
            </a:pPr>
            <a:r>
              <a:rPr lang="en-US" sz="2000">
                <a:solidFill>
                  <a:schemeClr val="dk1"/>
                </a:solidFill>
                <a:latin typeface="Lexend"/>
                <a:ea typeface="Lexend"/>
                <a:cs typeface="Lexend"/>
                <a:sym typeface="Lexend"/>
              </a:rPr>
              <a:t>6. The player will have gear consisting of a weapon, armor and a hat.</a:t>
            </a:r>
            <a:endParaRPr sz="2000">
              <a:solidFill>
                <a:schemeClr val="dk1"/>
              </a:solidFill>
              <a:latin typeface="Lexend"/>
              <a:ea typeface="Lexend"/>
              <a:cs typeface="Lexend"/>
              <a:sym typeface="Lexend"/>
            </a:endParaRPr>
          </a:p>
          <a:p>
            <a:pPr indent="457200" lvl="0" marL="0" rtl="0" algn="l">
              <a:lnSpc>
                <a:spcPct val="80000"/>
              </a:lnSpc>
              <a:spcBef>
                <a:spcPts val="1600"/>
              </a:spcBef>
              <a:spcAft>
                <a:spcPts val="0"/>
              </a:spcAft>
              <a:buSzPts val="275"/>
              <a:buNone/>
            </a:pPr>
            <a:r>
              <a:rPr lang="en-US" sz="2000">
                <a:solidFill>
                  <a:schemeClr val="dk1"/>
                </a:solidFill>
                <a:latin typeface="Lexend"/>
                <a:ea typeface="Lexend"/>
                <a:cs typeface="Lexend"/>
                <a:sym typeface="Lexend"/>
              </a:rPr>
              <a:t>1. This gear will be obtained by defeating enemies in the dungeon.</a:t>
            </a:r>
            <a:endParaRPr sz="2000">
              <a:solidFill>
                <a:schemeClr val="dk1"/>
              </a:solidFill>
              <a:latin typeface="Lexend"/>
              <a:ea typeface="Lexend"/>
              <a:cs typeface="Lexend"/>
              <a:sym typeface="Lexend"/>
            </a:endParaRPr>
          </a:p>
          <a:p>
            <a:pPr indent="457200" lvl="0" marL="457200" rtl="0" algn="l">
              <a:lnSpc>
                <a:spcPct val="80000"/>
              </a:lnSpc>
              <a:spcBef>
                <a:spcPts val="1600"/>
              </a:spcBef>
              <a:spcAft>
                <a:spcPts val="0"/>
              </a:spcAft>
              <a:buSzPts val="275"/>
              <a:buNone/>
            </a:pPr>
            <a:r>
              <a:rPr lang="en-US" sz="2000">
                <a:solidFill>
                  <a:schemeClr val="dk1"/>
                </a:solidFill>
                <a:latin typeface="Lexend"/>
                <a:ea typeface="Lexend"/>
                <a:cs typeface="Lexend"/>
                <a:sym typeface="Lexend"/>
              </a:rPr>
              <a:t>1. Each defeated enemy will upgrade a piece of equipment.</a:t>
            </a:r>
            <a:endParaRPr sz="2000">
              <a:solidFill>
                <a:schemeClr val="dk1"/>
              </a:solidFill>
              <a:latin typeface="Lexend"/>
              <a:ea typeface="Lexend"/>
              <a:cs typeface="Lexend"/>
              <a:sym typeface="Lexend"/>
            </a:endParaRPr>
          </a:p>
          <a:p>
            <a:pPr indent="457200" lvl="0" marL="457200" rtl="0" algn="l">
              <a:lnSpc>
                <a:spcPct val="80000"/>
              </a:lnSpc>
              <a:spcBef>
                <a:spcPts val="1600"/>
              </a:spcBef>
              <a:spcAft>
                <a:spcPts val="0"/>
              </a:spcAft>
              <a:buSzPts val="275"/>
              <a:buNone/>
            </a:pPr>
            <a:r>
              <a:rPr lang="en-US" sz="2000">
                <a:solidFill>
                  <a:schemeClr val="dk1"/>
                </a:solidFill>
                <a:latin typeface="Lexend"/>
                <a:ea typeface="Lexend"/>
                <a:cs typeface="Lexend"/>
                <a:sym typeface="Lexend"/>
              </a:rPr>
              <a:t>2. Equipment has levels, which increase the character’s stats.</a:t>
            </a:r>
            <a:endParaRPr sz="2000">
              <a:solidFill>
                <a:schemeClr val="dk1"/>
              </a:solidFill>
              <a:latin typeface="Lexend"/>
              <a:ea typeface="Lexend"/>
              <a:cs typeface="Lexend"/>
              <a:sym typeface="Lexend"/>
            </a:endParaRPr>
          </a:p>
          <a:p>
            <a:pPr indent="457200" lvl="0" marL="0" rtl="0" algn="l">
              <a:lnSpc>
                <a:spcPct val="80000"/>
              </a:lnSpc>
              <a:spcBef>
                <a:spcPts val="1600"/>
              </a:spcBef>
              <a:spcAft>
                <a:spcPts val="0"/>
              </a:spcAft>
              <a:buSzPts val="275"/>
              <a:buNone/>
            </a:pPr>
            <a:r>
              <a:rPr lang="en-US" sz="2000">
                <a:solidFill>
                  <a:schemeClr val="dk1"/>
                </a:solidFill>
                <a:latin typeface="Lexend"/>
                <a:ea typeface="Lexend"/>
                <a:cs typeface="Lexend"/>
                <a:sym typeface="Lexend"/>
              </a:rPr>
              <a:t>		1. Weapons upgrade muscle, armor upgrades heart, </a:t>
            </a:r>
            <a:br>
              <a:rPr lang="en-US" sz="2000">
                <a:solidFill>
                  <a:schemeClr val="dk1"/>
                </a:solidFill>
                <a:latin typeface="Lexend"/>
                <a:ea typeface="Lexend"/>
                <a:cs typeface="Lexend"/>
                <a:sym typeface="Lexend"/>
              </a:rPr>
            </a:br>
            <a:r>
              <a:rPr lang="en-US" sz="2000">
                <a:solidFill>
                  <a:schemeClr val="dk1"/>
                </a:solidFill>
                <a:latin typeface="Lexend"/>
                <a:ea typeface="Lexend"/>
                <a:cs typeface="Lexend"/>
                <a:sym typeface="Lexend"/>
              </a:rPr>
              <a:t>				and hats upgrade brain.</a:t>
            </a:r>
            <a:endParaRPr sz="2000">
              <a:solidFill>
                <a:schemeClr val="dk1"/>
              </a:solidFill>
              <a:latin typeface="Lexend"/>
              <a:ea typeface="Lexend"/>
              <a:cs typeface="Lexend"/>
              <a:sym typeface="Lexend"/>
            </a:endParaRPr>
          </a:p>
          <a:p>
            <a:pPr indent="0" lvl="0" marL="0" rtl="0" algn="l">
              <a:lnSpc>
                <a:spcPct val="80000"/>
              </a:lnSpc>
              <a:spcBef>
                <a:spcPts val="1600"/>
              </a:spcBef>
              <a:spcAft>
                <a:spcPts val="0"/>
              </a:spcAft>
              <a:buNone/>
            </a:pPr>
            <a:r>
              <a:t/>
            </a:r>
            <a:endParaRPr sz="1700">
              <a:solidFill>
                <a:schemeClr val="dk1"/>
              </a:solidFill>
              <a:latin typeface="Lexend"/>
              <a:ea typeface="Lexend"/>
              <a:cs typeface="Lexend"/>
              <a:sym typeface="Lexend"/>
            </a:endParaRPr>
          </a:p>
          <a:p>
            <a:pPr indent="0" lvl="0" marL="0" rtl="0" algn="l">
              <a:lnSpc>
                <a:spcPct val="80000"/>
              </a:lnSpc>
              <a:spcBef>
                <a:spcPts val="1600"/>
              </a:spcBef>
              <a:spcAft>
                <a:spcPts val="1600"/>
              </a:spcAft>
              <a:buSzPts val="275"/>
              <a:buNone/>
            </a:pPr>
            <a:r>
              <a:t/>
            </a:r>
            <a:endParaRPr sz="1700">
              <a:solidFill>
                <a:schemeClr val="dk1"/>
              </a:solidFill>
              <a:latin typeface="Lexend"/>
              <a:ea typeface="Lexend"/>
              <a:cs typeface="Lexend"/>
              <a:sym typeface="Lexend"/>
            </a:endParaRPr>
          </a:p>
        </p:txBody>
      </p:sp>
      <p:pic>
        <p:nvPicPr>
          <p:cNvPr id="145" name="Google Shape;145;g2c9cd8ad849_0_41" title="Recording 2024 04 08 223821">
            <a:hlinkClick r:id="rId3"/>
          </p:cNvPr>
          <p:cNvPicPr preferRelativeResize="0"/>
          <p:nvPr/>
        </p:nvPicPr>
        <p:blipFill>
          <a:blip r:embed="rId4">
            <a:alphaModFix/>
          </a:blip>
          <a:stretch>
            <a:fillRect/>
          </a:stretch>
        </p:blipFill>
        <p:spPr>
          <a:xfrm>
            <a:off x="3549961" y="3574875"/>
            <a:ext cx="5092078" cy="2864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ca52016846_1_0"/>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51" name="Google Shape;151;g2ca52016846_1_0"/>
          <p:cNvSpPr txBox="1"/>
          <p:nvPr>
            <p:ph idx="1" type="body"/>
          </p:nvPr>
        </p:nvSpPr>
        <p:spPr>
          <a:xfrm>
            <a:off x="838200" y="1097325"/>
            <a:ext cx="10515600" cy="43512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275"/>
              <a:buNone/>
            </a:pPr>
            <a:r>
              <a:rPr lang="en-US" sz="2200">
                <a:solidFill>
                  <a:schemeClr val="dk1"/>
                </a:solidFill>
                <a:latin typeface="Lexend"/>
                <a:ea typeface="Lexend"/>
                <a:cs typeface="Lexend"/>
                <a:sym typeface="Lexend"/>
              </a:rPr>
              <a:t>7. The player will be able </a:t>
            </a:r>
            <a:r>
              <a:rPr lang="en-US" sz="2200">
                <a:solidFill>
                  <a:schemeClr val="dk1"/>
                </a:solidFill>
                <a:latin typeface="Lexend"/>
                <a:ea typeface="Lexend"/>
                <a:cs typeface="Lexend"/>
                <a:sym typeface="Lexend"/>
              </a:rPr>
              <a:t>gather resources from various different areas in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the world</a:t>
            </a:r>
            <a:r>
              <a:rPr lang="en-US" sz="2200">
                <a:solidFill>
                  <a:schemeClr val="dk1"/>
                </a:solidFill>
                <a:latin typeface="Lexend"/>
                <a:ea typeface="Lexend"/>
                <a:cs typeface="Lexend"/>
                <a:sym typeface="Lexend"/>
              </a:rPr>
              <a:t>.</a:t>
            </a:r>
            <a:endParaRPr sz="2200">
              <a:solidFill>
                <a:schemeClr val="dk1"/>
              </a:solidFill>
              <a:latin typeface="Lexend"/>
              <a:ea typeface="Lexend"/>
              <a:cs typeface="Lexend"/>
              <a:sym typeface="Lexend"/>
            </a:endParaRPr>
          </a:p>
          <a:p>
            <a:pPr indent="457200" lvl="0" marL="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1. Wood, stone, metal and various other resources will be stored in the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player's inventory.</a:t>
            </a:r>
            <a:endParaRPr sz="2200">
              <a:solidFill>
                <a:schemeClr val="dk1"/>
              </a:solidFill>
              <a:latin typeface="Lexend"/>
              <a:ea typeface="Lexend"/>
              <a:cs typeface="Lexend"/>
              <a:sym typeface="Lexend"/>
            </a:endParaRPr>
          </a:p>
          <a:p>
            <a:pPr indent="457200" lvl="0" marL="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2. Mining ore in the mineshaft will allow the player to harvest stone or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metal. Scavenging will allow the player to harvest magical essence,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spleenwort, or tongue fern.</a:t>
            </a:r>
            <a:endParaRPr sz="2200">
              <a:solidFill>
                <a:schemeClr val="dk1"/>
              </a:solidFill>
              <a:latin typeface="Lexend"/>
              <a:ea typeface="Lexend"/>
              <a:cs typeface="Lexend"/>
              <a:sym typeface="Lexend"/>
            </a:endParaRPr>
          </a:p>
          <a:p>
            <a:pPr indent="457200" lvl="0" marL="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3. Cutting wood in the </a:t>
            </a:r>
            <a:r>
              <a:rPr lang="en-US" sz="2200">
                <a:solidFill>
                  <a:schemeClr val="dk1"/>
                </a:solidFill>
                <a:latin typeface="Lexend"/>
                <a:ea typeface="Lexend"/>
                <a:cs typeface="Lexend"/>
                <a:sym typeface="Lexend"/>
              </a:rPr>
              <a:t>forest</a:t>
            </a:r>
            <a:r>
              <a:rPr lang="en-US" sz="2200">
                <a:solidFill>
                  <a:schemeClr val="dk1"/>
                </a:solidFill>
                <a:latin typeface="Lexend"/>
                <a:ea typeface="Lexend"/>
                <a:cs typeface="Lexend"/>
                <a:sym typeface="Lexend"/>
              </a:rPr>
              <a:t> will allow the player to harvest wood.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Hunting will allow the player to harvest pelt or meat.</a:t>
            </a:r>
            <a:endParaRPr sz="2200">
              <a:solidFill>
                <a:schemeClr val="dk1"/>
              </a:solidFill>
              <a:latin typeface="Lexend"/>
              <a:ea typeface="Lexend"/>
              <a:cs typeface="Lexend"/>
              <a:sym typeface="Lexend"/>
            </a:endParaRPr>
          </a:p>
          <a:p>
            <a:pPr indent="457200" lvl="0" marL="0" rtl="0" algn="l">
              <a:lnSpc>
                <a:spcPct val="80000"/>
              </a:lnSpc>
              <a:spcBef>
                <a:spcPts val="1600"/>
              </a:spcBef>
              <a:spcAft>
                <a:spcPts val="0"/>
              </a:spcAft>
              <a:buNone/>
            </a:pPr>
            <a:r>
              <a:rPr lang="en-US" sz="2200">
                <a:solidFill>
                  <a:schemeClr val="dk1"/>
                </a:solidFill>
                <a:latin typeface="Lexend"/>
                <a:ea typeface="Lexend"/>
                <a:cs typeface="Lexend"/>
                <a:sym typeface="Lexend"/>
              </a:rPr>
              <a:t>4. Harvesting a resource will regenerate the player's health and magic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stat by 10% of the maximum value of their health and magic stat.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This will only occur if stats are below their maximum</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1600"/>
              </a:spcAft>
              <a:buSzPts val="275"/>
              <a:buNone/>
            </a:pPr>
            <a:r>
              <a:t/>
            </a:r>
            <a:endParaRPr sz="2200">
              <a:solidFill>
                <a:schemeClr val="dk1"/>
              </a:solidFill>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ca52016846_1_7"/>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57" name="Google Shape;157;g2ca52016846_1_7"/>
          <p:cNvSpPr txBox="1"/>
          <p:nvPr>
            <p:ph idx="1" type="body"/>
          </p:nvPr>
        </p:nvSpPr>
        <p:spPr>
          <a:xfrm>
            <a:off x="838200" y="1097325"/>
            <a:ext cx="10515600" cy="43512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275"/>
              <a:buNone/>
            </a:pPr>
            <a:r>
              <a:rPr lang="en-US" sz="2200">
                <a:solidFill>
                  <a:schemeClr val="dk1"/>
                </a:solidFill>
                <a:latin typeface="Lexend"/>
                <a:ea typeface="Lexend"/>
                <a:cs typeface="Lexend"/>
                <a:sym typeface="Lexend"/>
              </a:rPr>
              <a:t>8. The player will be able to buy a homestead. The homestead screen can be accessed from the world screen.</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0"/>
              </a:spcAft>
              <a:buNone/>
            </a:pPr>
            <a:r>
              <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1600"/>
              </a:spcAft>
              <a:buSzPts val="275"/>
              <a:buNone/>
            </a:pPr>
            <a:r>
              <a:t/>
            </a:r>
            <a:endParaRPr sz="2200">
              <a:solidFill>
                <a:schemeClr val="dk1"/>
              </a:solidFill>
              <a:latin typeface="Lexend"/>
              <a:ea typeface="Lexend"/>
              <a:cs typeface="Lexend"/>
              <a:sym typeface="Lexend"/>
            </a:endParaRPr>
          </a:p>
        </p:txBody>
      </p:sp>
      <p:pic>
        <p:nvPicPr>
          <p:cNvPr id="158" name="Google Shape;158;g2ca52016846_1_7"/>
          <p:cNvPicPr preferRelativeResize="0"/>
          <p:nvPr/>
        </p:nvPicPr>
        <p:blipFill>
          <a:blip r:embed="rId3">
            <a:alphaModFix/>
          </a:blip>
          <a:stretch>
            <a:fillRect/>
          </a:stretch>
        </p:blipFill>
        <p:spPr>
          <a:xfrm>
            <a:off x="2117150" y="2084075"/>
            <a:ext cx="7957699" cy="4476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ca52016846_1_13"/>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64" name="Google Shape;164;g2ca52016846_1_13"/>
          <p:cNvSpPr txBox="1"/>
          <p:nvPr>
            <p:ph idx="1" type="body"/>
          </p:nvPr>
        </p:nvSpPr>
        <p:spPr>
          <a:xfrm>
            <a:off x="838200" y="1097325"/>
            <a:ext cx="10515600" cy="52965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275"/>
              <a:buNone/>
            </a:pPr>
            <a:r>
              <a:rPr lang="en-US" sz="2200">
                <a:solidFill>
                  <a:schemeClr val="dk1"/>
                </a:solidFill>
                <a:latin typeface="Lexend"/>
                <a:ea typeface="Lexend"/>
                <a:cs typeface="Lexend"/>
                <a:sym typeface="Lexend"/>
              </a:rPr>
              <a:t>9. There will be tavern, library, and bazaar screens that can be accessed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using the buttons located on the town screen menu.</a:t>
            </a:r>
            <a:endParaRPr sz="2200">
              <a:solidFill>
                <a:schemeClr val="dk1"/>
              </a:solidFill>
              <a:latin typeface="Lexend"/>
              <a:ea typeface="Lexend"/>
              <a:cs typeface="Lexend"/>
              <a:sym typeface="Lexend"/>
            </a:endParaRPr>
          </a:p>
          <a:p>
            <a:pPr indent="457200" lvl="0" marL="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1. The tavern will </a:t>
            </a:r>
            <a:r>
              <a:rPr lang="en-US" sz="2200">
                <a:solidFill>
                  <a:schemeClr val="dk1"/>
                </a:solidFill>
                <a:latin typeface="Lexend"/>
                <a:ea typeface="Lexend"/>
                <a:cs typeface="Lexend"/>
                <a:sym typeface="Lexend"/>
              </a:rPr>
              <a:t>house allow for </a:t>
            </a:r>
            <a:r>
              <a:rPr lang="en-US" sz="2200">
                <a:solidFill>
                  <a:schemeClr val="dk1"/>
                </a:solidFill>
                <a:latin typeface="Lexend"/>
                <a:ea typeface="Lexend"/>
                <a:cs typeface="Lexend"/>
                <a:sym typeface="Lexend"/>
              </a:rPr>
              <a:t>chatting with townsfolk. There will be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various prompts for different NPCs.</a:t>
            </a:r>
            <a:endParaRPr sz="2200">
              <a:solidFill>
                <a:schemeClr val="dk1"/>
              </a:solidFill>
              <a:latin typeface="Lexend"/>
              <a:ea typeface="Lexend"/>
              <a:cs typeface="Lexend"/>
              <a:sym typeface="Lexend"/>
            </a:endParaRPr>
          </a:p>
          <a:p>
            <a:pPr indent="457200" lvl="0" marL="45720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1. Prompts </a:t>
            </a:r>
            <a:r>
              <a:rPr lang="en-US" sz="2200">
                <a:solidFill>
                  <a:schemeClr val="dk1"/>
                </a:solidFill>
                <a:latin typeface="Lexend"/>
                <a:ea typeface="Lexend"/>
                <a:cs typeface="Lexend"/>
                <a:sym typeface="Lexend"/>
              </a:rPr>
              <a:t>iterate</a:t>
            </a:r>
            <a:r>
              <a:rPr lang="en-US" sz="2200">
                <a:solidFill>
                  <a:schemeClr val="dk1"/>
                </a:solidFill>
                <a:latin typeface="Lexend"/>
                <a:ea typeface="Lexend"/>
                <a:cs typeface="Lexend"/>
                <a:sym typeface="Lexend"/>
              </a:rPr>
              <a:t> around a predetermined set whenever the player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presses the "Talk to townsfolk" button. This will have a </a:t>
            </a:r>
            <a:r>
              <a:rPr lang="en-US" sz="2200">
                <a:solidFill>
                  <a:schemeClr val="dk1"/>
                </a:solidFill>
                <a:latin typeface="Lexend"/>
                <a:ea typeface="Lexend"/>
                <a:cs typeface="Lexend"/>
                <a:sym typeface="Lexend"/>
              </a:rPr>
              <a:t>narration</a:t>
            </a:r>
            <a:r>
              <a:rPr lang="en-US" sz="2200">
                <a:solidFill>
                  <a:schemeClr val="dk1"/>
                </a:solidFill>
                <a:latin typeface="Lexend"/>
                <a:ea typeface="Lexend"/>
                <a:cs typeface="Lexend"/>
                <a:sym typeface="Lexend"/>
              </a:rPr>
              <a:t>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sound byte.</a:t>
            </a:r>
            <a:endParaRPr sz="2200">
              <a:solidFill>
                <a:schemeClr val="dk1"/>
              </a:solidFill>
              <a:latin typeface="Lexend"/>
              <a:ea typeface="Lexend"/>
              <a:cs typeface="Lexend"/>
              <a:sym typeface="Lexend"/>
            </a:endParaRPr>
          </a:p>
          <a:p>
            <a:pPr indent="457200" lvl="0" marL="45720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2. The bazaar screen will allow the player to buy and sell items from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their inventory. It will also allow the player to look into their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inventory.</a:t>
            </a:r>
            <a:endParaRPr sz="2200">
              <a:solidFill>
                <a:schemeClr val="dk1"/>
              </a:solidFill>
              <a:latin typeface="Lexend"/>
              <a:ea typeface="Lexend"/>
              <a:cs typeface="Lexend"/>
              <a:sym typeface="Lexend"/>
            </a:endParaRPr>
          </a:p>
          <a:p>
            <a:pPr indent="457200" lvl="0" marL="45720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3. The library screen will have the implementation for the "Book of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Monsters".  This will contain the descriptions and images for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monsters in the game. They will also have a </a:t>
            </a:r>
            <a:r>
              <a:rPr lang="en-US" sz="2200">
                <a:solidFill>
                  <a:schemeClr val="dk1"/>
                </a:solidFill>
                <a:latin typeface="Lexend"/>
                <a:ea typeface="Lexend"/>
                <a:cs typeface="Lexend"/>
                <a:sym typeface="Lexend"/>
              </a:rPr>
              <a:t>corresponding sound </a:t>
            </a:r>
            <a:br>
              <a:rPr lang="en-US" sz="2200">
                <a:solidFill>
                  <a:schemeClr val="dk1"/>
                </a:solidFill>
                <a:latin typeface="Lexend"/>
                <a:ea typeface="Lexend"/>
                <a:cs typeface="Lexend"/>
                <a:sym typeface="Lexend"/>
              </a:rPr>
            </a:br>
            <a:r>
              <a:rPr lang="en-US" sz="2200">
                <a:solidFill>
                  <a:schemeClr val="dk1"/>
                </a:solidFill>
                <a:latin typeface="Lexend"/>
                <a:ea typeface="Lexend"/>
                <a:cs typeface="Lexend"/>
                <a:sym typeface="Lexend"/>
              </a:rPr>
              <a:t>		effect for each.</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1600"/>
              </a:spcAft>
              <a:buSzPts val="275"/>
              <a:buNone/>
            </a:pPr>
            <a:r>
              <a:t/>
            </a:r>
            <a:endParaRPr sz="2200">
              <a:solidFill>
                <a:schemeClr val="dk1"/>
              </a:solidFill>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ca52016846_1_19"/>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1C232"/>
                </a:solidFill>
                <a:latin typeface="Lexend"/>
                <a:ea typeface="Lexend"/>
                <a:cs typeface="Lexend"/>
                <a:sym typeface="Lexend"/>
              </a:rPr>
              <a:t>Requirements (cont’d)</a:t>
            </a:r>
            <a:endParaRPr b="1">
              <a:latin typeface="Lexend"/>
              <a:ea typeface="Lexend"/>
              <a:cs typeface="Lexend"/>
              <a:sym typeface="Lexend"/>
            </a:endParaRPr>
          </a:p>
        </p:txBody>
      </p:sp>
      <p:sp>
        <p:nvSpPr>
          <p:cNvPr id="170" name="Google Shape;170;g2ca52016846_1_19"/>
          <p:cNvSpPr txBox="1"/>
          <p:nvPr>
            <p:ph idx="1" type="body"/>
          </p:nvPr>
        </p:nvSpPr>
        <p:spPr>
          <a:xfrm>
            <a:off x="838200" y="1097325"/>
            <a:ext cx="10515600" cy="43512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None/>
            </a:pPr>
            <a:r>
              <a:rPr lang="en-US" sz="2200">
                <a:solidFill>
                  <a:schemeClr val="dk1"/>
                </a:solidFill>
                <a:latin typeface="Lexend"/>
                <a:ea typeface="Lexend"/>
                <a:cs typeface="Lexend"/>
                <a:sym typeface="Lexend"/>
              </a:rPr>
              <a:t>10. There will be a rolling credits screen that can be accessed from the settings panel that will credit the developers, professor, art, images, music, and sound effects used.</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1600"/>
              </a:spcAft>
              <a:buSzPts val="275"/>
              <a:buNone/>
            </a:pPr>
            <a:r>
              <a:t/>
            </a:r>
            <a:endParaRPr sz="2200">
              <a:solidFill>
                <a:schemeClr val="dk1"/>
              </a:solidFill>
              <a:latin typeface="Lexend"/>
              <a:ea typeface="Lexend"/>
              <a:cs typeface="Lexend"/>
              <a:sym typeface="Lexend"/>
            </a:endParaRPr>
          </a:p>
        </p:txBody>
      </p:sp>
      <p:pic>
        <p:nvPicPr>
          <p:cNvPr id="171" name="Google Shape;171;g2ca52016846_1_19"/>
          <p:cNvPicPr preferRelativeResize="0"/>
          <p:nvPr/>
        </p:nvPicPr>
        <p:blipFill>
          <a:blip r:embed="rId3">
            <a:alphaModFix/>
          </a:blip>
          <a:stretch>
            <a:fillRect/>
          </a:stretch>
        </p:blipFill>
        <p:spPr>
          <a:xfrm>
            <a:off x="2228234" y="2115800"/>
            <a:ext cx="7735531" cy="4351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ca52016846_1_25"/>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77" name="Google Shape;177;g2ca52016846_1_25"/>
          <p:cNvSpPr txBox="1"/>
          <p:nvPr>
            <p:ph idx="1" type="body"/>
          </p:nvPr>
        </p:nvSpPr>
        <p:spPr>
          <a:xfrm>
            <a:off x="838200" y="1097325"/>
            <a:ext cx="10515600" cy="43512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None/>
            </a:pPr>
            <a:r>
              <a:rPr lang="en-US" sz="2200">
                <a:solidFill>
                  <a:schemeClr val="dk1"/>
                </a:solidFill>
                <a:latin typeface="Lexend"/>
                <a:ea typeface="Lexend"/>
                <a:cs typeface="Lexend"/>
                <a:sym typeface="Lexend"/>
              </a:rPr>
              <a:t>11. Most if not all panels will have an accompanying background image and music.</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1600"/>
              </a:spcAft>
              <a:buSzPts val="275"/>
              <a:buNone/>
            </a:pPr>
            <a:r>
              <a:t/>
            </a:r>
            <a:endParaRPr sz="2200">
              <a:solidFill>
                <a:schemeClr val="dk1"/>
              </a:solidFill>
              <a:latin typeface="Lexend"/>
              <a:ea typeface="Lexend"/>
              <a:cs typeface="Lexend"/>
              <a:sym typeface="Lexend"/>
            </a:endParaRPr>
          </a:p>
        </p:txBody>
      </p:sp>
      <p:pic>
        <p:nvPicPr>
          <p:cNvPr id="178" name="Google Shape;178;g2ca52016846_1_25" title="Recording 2024 04 08 223821">
            <a:hlinkClick r:id="rId3"/>
          </p:cNvPr>
          <p:cNvPicPr preferRelativeResize="0"/>
          <p:nvPr/>
        </p:nvPicPr>
        <p:blipFill>
          <a:blip r:embed="rId4">
            <a:alphaModFix/>
          </a:blip>
          <a:stretch>
            <a:fillRect/>
          </a:stretch>
        </p:blipFill>
        <p:spPr>
          <a:xfrm>
            <a:off x="2237867" y="2181975"/>
            <a:ext cx="7716266" cy="434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c5b27de178_3_0"/>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1C232"/>
                </a:solidFill>
                <a:latin typeface="Lexend"/>
                <a:ea typeface="Lexend"/>
                <a:cs typeface="Lexend"/>
                <a:sym typeface="Lexend"/>
              </a:rPr>
              <a:t>Elevator Pitch</a:t>
            </a:r>
            <a:r>
              <a:rPr lang="en-US">
                <a:solidFill>
                  <a:srgbClr val="F1C232"/>
                </a:solidFill>
              </a:rPr>
              <a:t> </a:t>
            </a:r>
            <a:endParaRPr>
              <a:solidFill>
                <a:srgbClr val="F1C232"/>
              </a:solidFill>
            </a:endParaRPr>
          </a:p>
        </p:txBody>
      </p:sp>
      <p:sp>
        <p:nvSpPr>
          <p:cNvPr id="69" name="Google Shape;69;g2c5b27de178_3_0"/>
          <p:cNvSpPr txBox="1"/>
          <p:nvPr>
            <p:ph idx="1" type="body"/>
          </p:nvPr>
        </p:nvSpPr>
        <p:spPr>
          <a:xfrm>
            <a:off x="838200" y="1253400"/>
            <a:ext cx="10515600" cy="5080800"/>
          </a:xfrm>
          <a:prstGeom prst="rect">
            <a:avLst/>
          </a:prstGeom>
        </p:spPr>
        <p:txBody>
          <a:bodyPr anchorCtr="0" anchor="t" bIns="45700" lIns="91425" spcFirstLastPara="1" rIns="91425" wrap="square" tIns="45700">
            <a:normAutofit/>
          </a:bodyPr>
          <a:lstStyle/>
          <a:p>
            <a:pPr indent="0" lvl="0" marL="0" rtl="0" algn="l">
              <a:lnSpc>
                <a:spcPct val="100000"/>
              </a:lnSpc>
              <a:spcBef>
                <a:spcPts val="1000"/>
              </a:spcBef>
              <a:spcAft>
                <a:spcPts val="1600"/>
              </a:spcAft>
              <a:buNone/>
            </a:pPr>
            <a:r>
              <a:rPr b="1" lang="en-US">
                <a:solidFill>
                  <a:srgbClr val="CC0000"/>
                </a:solidFill>
                <a:latin typeface="Lexend"/>
                <a:ea typeface="Lexend"/>
                <a:cs typeface="Lexend"/>
                <a:sym typeface="Lexend"/>
              </a:rPr>
              <a:t>B.A.D Idle Game</a:t>
            </a:r>
            <a:r>
              <a:rPr lang="en-US">
                <a:solidFill>
                  <a:schemeClr val="dk1"/>
                </a:solidFill>
                <a:latin typeface="Lexend"/>
                <a:ea typeface="Lexend"/>
                <a:cs typeface="Lexend"/>
                <a:sym typeface="Lexend"/>
              </a:rPr>
              <a:t> is a new game that combines fantasy elements with hands off combat. Engage in Idle fights with various goofy monsters like the hobo goblin or rabid pet rock. You can start combat, do some tasks around the house, then come back and see what your brave fighter has </a:t>
            </a:r>
            <a:r>
              <a:rPr lang="en-US">
                <a:solidFill>
                  <a:schemeClr val="dk1"/>
                </a:solidFill>
                <a:latin typeface="Lexend"/>
                <a:ea typeface="Lexend"/>
                <a:cs typeface="Lexend"/>
                <a:sym typeface="Lexend"/>
              </a:rPr>
              <a:t>endured</a:t>
            </a:r>
            <a:r>
              <a:rPr lang="en-US">
                <a:solidFill>
                  <a:schemeClr val="dk1"/>
                </a:solidFill>
                <a:latin typeface="Lexend"/>
                <a:ea typeface="Lexend"/>
                <a:cs typeface="Lexend"/>
                <a:sym typeface="Lexend"/>
              </a:rPr>
              <a:t>. When not fighting you can visit the local tavern, talk to the locals, or harvest resources to purchase a homestead. Regardless of how you decide to play, we promise you will come back wanting more! </a:t>
            </a:r>
            <a:endParaRPr>
              <a:solidFill>
                <a:schemeClr val="dk1"/>
              </a:solidFill>
              <a:latin typeface="Lexend"/>
              <a:ea typeface="Lexend"/>
              <a:cs typeface="Lexend"/>
              <a:sym typeface="Lexend"/>
            </a:endParaRPr>
          </a:p>
        </p:txBody>
      </p:sp>
      <p:pic>
        <p:nvPicPr>
          <p:cNvPr id="70" name="Google Shape;70;g2c5b27de178_3_0"/>
          <p:cNvPicPr preferRelativeResize="0"/>
          <p:nvPr/>
        </p:nvPicPr>
        <p:blipFill rotWithShape="1">
          <a:blip r:embed="rId3">
            <a:alphaModFix/>
          </a:blip>
          <a:srcRect b="0" l="0" r="0" t="0"/>
          <a:stretch/>
        </p:blipFill>
        <p:spPr>
          <a:xfrm>
            <a:off x="8521500" y="4032300"/>
            <a:ext cx="2832299" cy="2650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ca52016846_1_31"/>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84" name="Google Shape;184;g2ca52016846_1_31"/>
          <p:cNvSpPr txBox="1"/>
          <p:nvPr>
            <p:ph idx="1" type="body"/>
          </p:nvPr>
        </p:nvSpPr>
        <p:spPr>
          <a:xfrm>
            <a:off x="838200" y="1097325"/>
            <a:ext cx="10515600" cy="43512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None/>
            </a:pPr>
            <a:r>
              <a:rPr lang="en-US" sz="2200">
                <a:solidFill>
                  <a:schemeClr val="dk1"/>
                </a:solidFill>
                <a:latin typeface="Lexend"/>
                <a:ea typeface="Lexend"/>
                <a:cs typeface="Lexend"/>
                <a:sym typeface="Lexend"/>
              </a:rPr>
              <a:t>12. Most if not all of the buttons and will have an accompanying sound effect.</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1600"/>
              </a:spcAft>
              <a:buSzPts val="275"/>
              <a:buNone/>
            </a:pPr>
            <a:r>
              <a:t/>
            </a:r>
            <a:endParaRPr sz="2200">
              <a:solidFill>
                <a:schemeClr val="dk1"/>
              </a:solidFill>
              <a:latin typeface="Lexend"/>
              <a:ea typeface="Lexend"/>
              <a:cs typeface="Lexend"/>
              <a:sym typeface="Lexend"/>
            </a:endParaRPr>
          </a:p>
        </p:txBody>
      </p:sp>
      <p:pic>
        <p:nvPicPr>
          <p:cNvPr id="185" name="Google Shape;185;g2ca52016846_1_31" title="buttons-clicks.mp4">
            <a:hlinkClick r:id="rId3"/>
          </p:cNvPr>
          <p:cNvPicPr preferRelativeResize="0"/>
          <p:nvPr/>
        </p:nvPicPr>
        <p:blipFill>
          <a:blip r:embed="rId4">
            <a:alphaModFix/>
          </a:blip>
          <a:stretch>
            <a:fillRect/>
          </a:stretch>
        </p:blipFill>
        <p:spPr>
          <a:xfrm>
            <a:off x="2786338" y="1690825"/>
            <a:ext cx="6619325" cy="496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ca52016846_1_37"/>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91" name="Google Shape;191;g2ca52016846_1_37"/>
          <p:cNvSpPr txBox="1"/>
          <p:nvPr>
            <p:ph idx="1" type="body"/>
          </p:nvPr>
        </p:nvSpPr>
        <p:spPr>
          <a:xfrm>
            <a:off x="838200" y="1097325"/>
            <a:ext cx="10515600" cy="43512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275"/>
              <a:buNone/>
            </a:pPr>
            <a:r>
              <a:rPr lang="en-US" sz="2200">
                <a:solidFill>
                  <a:schemeClr val="dk1"/>
                </a:solidFill>
                <a:latin typeface="Lexend"/>
                <a:ea typeface="Lexend"/>
                <a:cs typeface="Lexend"/>
                <a:sym typeface="Lexend"/>
              </a:rPr>
              <a:t>13. There shall be a status bar button and panel present in the forest and mineshaft screens. This will show the values of health, magic, and gold the player currently has.</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1600"/>
              </a:spcAft>
              <a:buSzPts val="275"/>
              <a:buNone/>
            </a:pPr>
            <a:r>
              <a:t/>
            </a:r>
            <a:endParaRPr sz="2200">
              <a:solidFill>
                <a:schemeClr val="dk1"/>
              </a:solidFill>
              <a:latin typeface="Lexend"/>
              <a:ea typeface="Lexend"/>
              <a:cs typeface="Lexend"/>
              <a:sym typeface="Lexend"/>
            </a:endParaRPr>
          </a:p>
        </p:txBody>
      </p:sp>
      <p:pic>
        <p:nvPicPr>
          <p:cNvPr id="192" name="Google Shape;192;g2ca52016846_1_37"/>
          <p:cNvPicPr preferRelativeResize="0"/>
          <p:nvPr/>
        </p:nvPicPr>
        <p:blipFill rotWithShape="1">
          <a:blip r:embed="rId3">
            <a:alphaModFix/>
          </a:blip>
          <a:srcRect b="17204" l="0" r="0" t="0"/>
          <a:stretch/>
        </p:blipFill>
        <p:spPr>
          <a:xfrm>
            <a:off x="1301400" y="2084725"/>
            <a:ext cx="9589200" cy="4465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ca52016846_1_43"/>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98" name="Google Shape;198;g2ca52016846_1_43"/>
          <p:cNvSpPr txBox="1"/>
          <p:nvPr>
            <p:ph idx="1" type="body"/>
          </p:nvPr>
        </p:nvSpPr>
        <p:spPr>
          <a:xfrm>
            <a:off x="838200" y="1097325"/>
            <a:ext cx="10515600" cy="43512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275"/>
              <a:buNone/>
            </a:pPr>
            <a:r>
              <a:rPr lang="en-US" sz="2200">
                <a:solidFill>
                  <a:schemeClr val="dk1"/>
                </a:solidFill>
                <a:latin typeface="Lexend"/>
                <a:ea typeface="Lexend"/>
                <a:cs typeface="Lexend"/>
                <a:sym typeface="Lexend"/>
              </a:rPr>
              <a:t>14. There will be a secret </a:t>
            </a:r>
            <a:r>
              <a:rPr lang="en-US" sz="2200">
                <a:solidFill>
                  <a:schemeClr val="dk1"/>
                </a:solidFill>
                <a:latin typeface="Lexend"/>
                <a:ea typeface="Lexend"/>
                <a:cs typeface="Lexend"/>
                <a:sym typeface="Lexend"/>
              </a:rPr>
              <a:t>merchant</a:t>
            </a:r>
            <a:r>
              <a:rPr lang="en-US" sz="2200">
                <a:solidFill>
                  <a:schemeClr val="dk1"/>
                </a:solidFill>
                <a:latin typeface="Lexend"/>
                <a:ea typeface="Lexend"/>
                <a:cs typeface="Lexend"/>
                <a:sym typeface="Lexend"/>
              </a:rPr>
              <a:t> screen that can be accessed from the bazaar screen.</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0"/>
              </a:spcAft>
              <a:buSzPts val="275"/>
              <a:buNone/>
            </a:pPr>
            <a:r>
              <a:rPr lang="en-US" sz="2200">
                <a:solidFill>
                  <a:schemeClr val="dk1"/>
                </a:solidFill>
                <a:latin typeface="Lexend"/>
                <a:ea typeface="Lexend"/>
                <a:cs typeface="Lexend"/>
                <a:sym typeface="Lexend"/>
              </a:rPr>
              <a:t>    1. The button that takes the player to the secret merchant panel will appear every fourth bazaar visit. They sell a secret item.</a:t>
            </a:r>
            <a:endParaRPr sz="2200">
              <a:solidFill>
                <a:schemeClr val="dk1"/>
              </a:solidFill>
              <a:latin typeface="Lexend"/>
              <a:ea typeface="Lexend"/>
              <a:cs typeface="Lexend"/>
              <a:sym typeface="Lexend"/>
            </a:endParaRPr>
          </a:p>
          <a:p>
            <a:pPr indent="0" lvl="0" marL="0" rtl="0" algn="l">
              <a:lnSpc>
                <a:spcPct val="80000"/>
              </a:lnSpc>
              <a:spcBef>
                <a:spcPts val="1600"/>
              </a:spcBef>
              <a:spcAft>
                <a:spcPts val="1600"/>
              </a:spcAft>
              <a:buSzPts val="275"/>
              <a:buNone/>
            </a:pPr>
            <a:r>
              <a:t/>
            </a:r>
            <a:endParaRPr sz="2200">
              <a:solidFill>
                <a:schemeClr val="dk1"/>
              </a:solidFill>
              <a:latin typeface="Lexend"/>
              <a:ea typeface="Lexend"/>
              <a:cs typeface="Lexend"/>
              <a:sym typeface="Lexend"/>
            </a:endParaRPr>
          </a:p>
        </p:txBody>
      </p:sp>
      <p:pic>
        <p:nvPicPr>
          <p:cNvPr id="199" name="Google Shape;199;g2ca52016846_1_43"/>
          <p:cNvPicPr preferRelativeResize="0"/>
          <p:nvPr/>
        </p:nvPicPr>
        <p:blipFill>
          <a:blip r:embed="rId3">
            <a:alphaModFix/>
          </a:blip>
          <a:stretch>
            <a:fillRect/>
          </a:stretch>
        </p:blipFill>
        <p:spPr>
          <a:xfrm>
            <a:off x="2687475" y="2648550"/>
            <a:ext cx="6817051" cy="3834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c5b27de178_3_30"/>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Final State of Project</a:t>
            </a:r>
            <a:endParaRPr b="1">
              <a:solidFill>
                <a:srgbClr val="F1C232"/>
              </a:solidFill>
              <a:latin typeface="Lexend"/>
              <a:ea typeface="Lexend"/>
              <a:cs typeface="Lexend"/>
              <a:sym typeface="Lexend"/>
            </a:endParaRPr>
          </a:p>
        </p:txBody>
      </p:sp>
      <p:pic>
        <p:nvPicPr>
          <p:cNvPr id="205" name="Google Shape;205;g2c5b27de178_3_30" title="Recording 2024 04 08 223821">
            <a:hlinkClick r:id="rId3"/>
          </p:cNvPr>
          <p:cNvPicPr preferRelativeResize="0"/>
          <p:nvPr/>
        </p:nvPicPr>
        <p:blipFill>
          <a:blip r:embed="rId4">
            <a:alphaModFix/>
          </a:blip>
          <a:stretch>
            <a:fillRect/>
          </a:stretch>
        </p:blipFill>
        <p:spPr>
          <a:xfrm>
            <a:off x="1294800" y="1160350"/>
            <a:ext cx="9602400" cy="540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ca2d209f5c_0_0"/>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Things we learned</a:t>
            </a:r>
            <a:endParaRPr b="1">
              <a:solidFill>
                <a:srgbClr val="F1C232"/>
              </a:solidFill>
              <a:latin typeface="Lexend"/>
              <a:ea typeface="Lexend"/>
              <a:cs typeface="Lexend"/>
              <a:sym typeface="Lexend"/>
            </a:endParaRPr>
          </a:p>
        </p:txBody>
      </p:sp>
      <p:pic>
        <p:nvPicPr>
          <p:cNvPr id="211" name="Google Shape;211;g2ca2d209f5c_0_0"/>
          <p:cNvPicPr preferRelativeResize="0"/>
          <p:nvPr/>
        </p:nvPicPr>
        <p:blipFill rotWithShape="1">
          <a:blip r:embed="rId3">
            <a:alphaModFix/>
          </a:blip>
          <a:srcRect b="47826" l="0" r="0" t="0"/>
          <a:stretch/>
        </p:blipFill>
        <p:spPr>
          <a:xfrm rot="-8797182">
            <a:off x="9574635" y="-559104"/>
            <a:ext cx="2562223" cy="3086025"/>
          </a:xfrm>
          <a:prstGeom prst="rect">
            <a:avLst/>
          </a:prstGeom>
          <a:noFill/>
          <a:ln>
            <a:noFill/>
          </a:ln>
        </p:spPr>
      </p:pic>
      <p:sp>
        <p:nvSpPr>
          <p:cNvPr id="212" name="Google Shape;212;g2ca2d209f5c_0_0"/>
          <p:cNvSpPr txBox="1"/>
          <p:nvPr>
            <p:ph idx="1" type="body"/>
          </p:nvPr>
        </p:nvSpPr>
        <p:spPr>
          <a:xfrm>
            <a:off x="838200" y="1253400"/>
            <a:ext cx="10953900" cy="5246400"/>
          </a:xfrm>
          <a:prstGeom prst="rect">
            <a:avLst/>
          </a:prstGeom>
        </p:spPr>
        <p:txBody>
          <a:bodyPr anchorCtr="0" anchor="t" bIns="45700" lIns="91425" spcFirstLastPara="1" rIns="91425" wrap="square" tIns="45700">
            <a:normAutofit lnSpcReduction="20000"/>
          </a:bodyPr>
          <a:lstStyle/>
          <a:p>
            <a:pPr indent="-342900" lvl="0" marL="457200" rtl="0" algn="l">
              <a:spcBef>
                <a:spcPts val="1000"/>
              </a:spcBef>
              <a:spcAft>
                <a:spcPts val="0"/>
              </a:spcAft>
              <a:buClr>
                <a:schemeClr val="dk1"/>
              </a:buClr>
              <a:buSzPts val="1800"/>
              <a:buFont typeface="Lexend"/>
              <a:buChar char="●"/>
            </a:pPr>
            <a:r>
              <a:rPr lang="en-US">
                <a:solidFill>
                  <a:schemeClr val="dk1"/>
                </a:solidFill>
                <a:latin typeface="Lexend"/>
                <a:ea typeface="Lexend"/>
                <a:cs typeface="Lexend"/>
                <a:sym typeface="Lexend"/>
              </a:rPr>
              <a:t>Team projects involve multiple people.  People who don’t always think </a:t>
            </a:r>
            <a:r>
              <a:rPr lang="en-US">
                <a:solidFill>
                  <a:schemeClr val="dk1"/>
                </a:solidFill>
                <a:latin typeface="Lexend"/>
                <a:ea typeface="Lexend"/>
                <a:cs typeface="Lexend"/>
                <a:sym typeface="Lexend"/>
              </a:rPr>
              <a:t>the same way.  By this I mean ideas I thought we all agreed upon ended up being contentious.  Like our theme regarding the </a:t>
            </a:r>
            <a:r>
              <a:rPr lang="en-US">
                <a:solidFill>
                  <a:schemeClr val="dk1"/>
                </a:solidFill>
                <a:latin typeface="Lobster"/>
                <a:ea typeface="Lobster"/>
                <a:cs typeface="Lobster"/>
                <a:sym typeface="Lobster"/>
              </a:rPr>
              <a:t>human condition</a:t>
            </a:r>
            <a:r>
              <a:rPr lang="en-US">
                <a:solidFill>
                  <a:schemeClr val="dk1"/>
                </a:solidFill>
                <a:latin typeface="Lexend"/>
                <a:ea typeface="Lexend"/>
                <a:cs typeface="Lexend"/>
                <a:sym typeface="Lexend"/>
              </a:rPr>
              <a:t> that never happened.</a:t>
            </a:r>
            <a:r>
              <a:rPr b="1" lang="en-US">
                <a:solidFill>
                  <a:srgbClr val="6D9EEB"/>
                </a:solidFill>
                <a:latin typeface="Lexend"/>
                <a:ea typeface="Lexend"/>
                <a:cs typeface="Lexend"/>
                <a:sym typeface="Lexend"/>
              </a:rPr>
              <a:t> </a:t>
            </a:r>
            <a:r>
              <a:rPr b="1" lang="en-US">
                <a:solidFill>
                  <a:srgbClr val="6D9EEB"/>
                </a:solidFill>
                <a:latin typeface="Lexend"/>
                <a:ea typeface="Lexend"/>
                <a:cs typeface="Lexend"/>
                <a:sym typeface="Lexend"/>
              </a:rPr>
              <a:t>- Adrien</a:t>
            </a:r>
            <a:endParaRPr b="1">
              <a:solidFill>
                <a:srgbClr val="6D9EEB"/>
              </a:solidFill>
              <a:latin typeface="Lexend"/>
              <a:ea typeface="Lexend"/>
              <a:cs typeface="Lexend"/>
              <a:sym typeface="Lexend"/>
            </a:endParaRPr>
          </a:p>
          <a:p>
            <a:pPr indent="0" lvl="0" marL="457200" rtl="0" algn="l">
              <a:spcBef>
                <a:spcPts val="1600"/>
              </a:spcBef>
              <a:spcAft>
                <a:spcPts val="0"/>
              </a:spcAft>
              <a:buNone/>
            </a:pPr>
            <a:r>
              <a:t/>
            </a:r>
            <a:endParaRPr>
              <a:solidFill>
                <a:schemeClr val="dk1"/>
              </a:solidFill>
              <a:latin typeface="Lexend"/>
              <a:ea typeface="Lexend"/>
              <a:cs typeface="Lexend"/>
              <a:sym typeface="Lexend"/>
            </a:endParaRPr>
          </a:p>
          <a:p>
            <a:pPr indent="-342900" lvl="0" marL="457200" rtl="0" algn="l">
              <a:spcBef>
                <a:spcPts val="1600"/>
              </a:spcBef>
              <a:spcAft>
                <a:spcPts val="0"/>
              </a:spcAft>
              <a:buClr>
                <a:schemeClr val="dk1"/>
              </a:buClr>
              <a:buSzPts val="1800"/>
              <a:buFont typeface="Lexend"/>
              <a:buChar char="●"/>
            </a:pPr>
            <a:r>
              <a:rPr lang="en-US">
                <a:solidFill>
                  <a:schemeClr val="dk1"/>
                </a:solidFill>
                <a:latin typeface="Lexend"/>
                <a:ea typeface="Lexend"/>
                <a:cs typeface="Lexend"/>
                <a:sym typeface="Lexend"/>
              </a:rPr>
              <a:t>This course gave me</a:t>
            </a:r>
            <a:r>
              <a:rPr lang="en-US">
                <a:solidFill>
                  <a:schemeClr val="dk1"/>
                </a:solidFill>
                <a:latin typeface="Lexend"/>
                <a:ea typeface="Lexend"/>
                <a:cs typeface="Lexend"/>
                <a:sym typeface="Lexend"/>
              </a:rPr>
              <a:t> a deeper understanding of the software development process and a deeper insight into working on team-oriented, multi-month projects.</a:t>
            </a:r>
            <a:r>
              <a:rPr b="1" lang="en-US">
                <a:solidFill>
                  <a:srgbClr val="6D9EEB"/>
                </a:solidFill>
                <a:latin typeface="Lexend"/>
                <a:ea typeface="Lexend"/>
                <a:cs typeface="Lexend"/>
                <a:sym typeface="Lexend"/>
              </a:rPr>
              <a:t>  - </a:t>
            </a:r>
            <a:r>
              <a:rPr b="1" lang="en-US">
                <a:solidFill>
                  <a:srgbClr val="6D9EEB"/>
                </a:solidFill>
                <a:latin typeface="Lexend"/>
                <a:ea typeface="Lexend"/>
                <a:cs typeface="Lexend"/>
                <a:sym typeface="Lexend"/>
              </a:rPr>
              <a:t>Muhammed</a:t>
            </a:r>
            <a:endParaRPr>
              <a:solidFill>
                <a:schemeClr val="dk1"/>
              </a:solidFill>
              <a:latin typeface="Lexend"/>
              <a:ea typeface="Lexend"/>
              <a:cs typeface="Lexend"/>
              <a:sym typeface="Lexend"/>
            </a:endParaRPr>
          </a:p>
          <a:p>
            <a:pPr indent="0" lvl="0" marL="457200" rtl="0" algn="l">
              <a:spcBef>
                <a:spcPts val="1600"/>
              </a:spcBef>
              <a:spcAft>
                <a:spcPts val="0"/>
              </a:spcAft>
              <a:buNone/>
            </a:pPr>
            <a:r>
              <a:t/>
            </a:r>
            <a:endParaRPr>
              <a:solidFill>
                <a:schemeClr val="dk1"/>
              </a:solidFill>
              <a:latin typeface="Lexend"/>
              <a:ea typeface="Lexend"/>
              <a:cs typeface="Lexend"/>
              <a:sym typeface="Lexend"/>
            </a:endParaRPr>
          </a:p>
          <a:p>
            <a:pPr indent="-342900" lvl="0" marL="457200" rtl="0" algn="l">
              <a:spcBef>
                <a:spcPts val="1600"/>
              </a:spcBef>
              <a:spcAft>
                <a:spcPts val="0"/>
              </a:spcAft>
              <a:buClr>
                <a:schemeClr val="dk1"/>
              </a:buClr>
              <a:buSzPts val="1800"/>
              <a:buFont typeface="Lexend"/>
              <a:buChar char="●"/>
            </a:pPr>
            <a:r>
              <a:rPr lang="en-US">
                <a:solidFill>
                  <a:schemeClr val="dk1"/>
                </a:solidFill>
                <a:latin typeface="Lexend"/>
                <a:ea typeface="Lexend"/>
                <a:cs typeface="Lexend"/>
                <a:sym typeface="Lexend"/>
              </a:rPr>
              <a:t>From this project I </a:t>
            </a:r>
            <a:r>
              <a:rPr lang="en-US">
                <a:solidFill>
                  <a:schemeClr val="dk1"/>
                </a:solidFill>
                <a:latin typeface="Lexend"/>
                <a:ea typeface="Lexend"/>
                <a:cs typeface="Lexend"/>
                <a:sym typeface="Lexend"/>
              </a:rPr>
              <a:t>learned</a:t>
            </a:r>
            <a:r>
              <a:rPr lang="en-US">
                <a:solidFill>
                  <a:schemeClr val="dk1"/>
                </a:solidFill>
                <a:latin typeface="Lexend"/>
                <a:ea typeface="Lexend"/>
                <a:cs typeface="Lexend"/>
                <a:sym typeface="Lexend"/>
              </a:rPr>
              <a:t> how to use Github more in depth, and especially how to navigate repos and branches with a team. </a:t>
            </a:r>
            <a:r>
              <a:rPr b="1" lang="en-US">
                <a:solidFill>
                  <a:srgbClr val="6D9EEB"/>
                </a:solidFill>
                <a:latin typeface="Lexend"/>
                <a:ea typeface="Lexend"/>
                <a:cs typeface="Lexend"/>
                <a:sym typeface="Lexend"/>
              </a:rPr>
              <a:t>- Luke</a:t>
            </a:r>
            <a:endParaRPr b="1">
              <a:solidFill>
                <a:srgbClr val="6D9EEB"/>
              </a:solidFill>
              <a:latin typeface="Lexend"/>
              <a:ea typeface="Lexend"/>
              <a:cs typeface="Lexend"/>
              <a:sym typeface="Lexend"/>
            </a:endParaRPr>
          </a:p>
          <a:p>
            <a:pPr indent="0" lvl="0" marL="457200" rtl="0" algn="l">
              <a:spcBef>
                <a:spcPts val="1600"/>
              </a:spcBef>
              <a:spcAft>
                <a:spcPts val="0"/>
              </a:spcAft>
              <a:buNone/>
            </a:pPr>
            <a:r>
              <a:t/>
            </a:r>
            <a:endParaRPr>
              <a:solidFill>
                <a:schemeClr val="dk1"/>
              </a:solidFill>
              <a:latin typeface="Lexend"/>
              <a:ea typeface="Lexend"/>
              <a:cs typeface="Lexend"/>
              <a:sym typeface="Lexend"/>
            </a:endParaRPr>
          </a:p>
          <a:p>
            <a:pPr indent="-342900" lvl="0" marL="457200" rtl="0" algn="l">
              <a:spcBef>
                <a:spcPts val="1600"/>
              </a:spcBef>
              <a:spcAft>
                <a:spcPts val="0"/>
              </a:spcAft>
              <a:buClr>
                <a:schemeClr val="dk1"/>
              </a:buClr>
              <a:buSzPts val="1800"/>
              <a:buFont typeface="Lexend"/>
              <a:buChar char="●"/>
            </a:pPr>
            <a:r>
              <a:rPr lang="en-US">
                <a:solidFill>
                  <a:schemeClr val="dk1"/>
                </a:solidFill>
                <a:latin typeface="Lexend"/>
                <a:ea typeface="Lexend"/>
                <a:cs typeface="Lexend"/>
                <a:sym typeface="Lexend"/>
              </a:rPr>
              <a:t>I learned how to more effectively work on a single code base with multiple developers, and how to navigate and make use of Github more effectively. </a:t>
            </a:r>
            <a:r>
              <a:rPr b="1" lang="en-US">
                <a:solidFill>
                  <a:srgbClr val="6D9EEB"/>
                </a:solidFill>
                <a:latin typeface="Lexend"/>
                <a:ea typeface="Lexend"/>
                <a:cs typeface="Lexend"/>
                <a:sym typeface="Lexend"/>
              </a:rPr>
              <a:t>- Brandon</a:t>
            </a:r>
            <a:endParaRPr>
              <a:solidFill>
                <a:schemeClr val="dk1"/>
              </a:solidFill>
              <a:latin typeface="Lexend"/>
              <a:ea typeface="Lexend"/>
              <a:cs typeface="Lexend"/>
              <a:sym typeface="Lexe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ca4d2e8e94_3_1"/>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8E7CC3"/>
                </a:solidFill>
                <a:latin typeface="Lexend"/>
                <a:ea typeface="Lexend"/>
                <a:cs typeface="Lexend"/>
                <a:sym typeface="Lexend"/>
              </a:rPr>
              <a:t>Cool Stats  ¯\_(ツ)_/</a:t>
            </a:r>
            <a:r>
              <a:rPr b="1" lang="en-US">
                <a:solidFill>
                  <a:srgbClr val="8E7CC3"/>
                </a:solidFill>
                <a:latin typeface="Lexend"/>
                <a:ea typeface="Lexend"/>
                <a:cs typeface="Lexend"/>
                <a:sym typeface="Lexend"/>
              </a:rPr>
              <a:t>¯ </a:t>
            </a:r>
            <a:endParaRPr b="1">
              <a:solidFill>
                <a:srgbClr val="8E7CC3"/>
              </a:solidFill>
              <a:latin typeface="Lexend"/>
              <a:ea typeface="Lexend"/>
              <a:cs typeface="Lexend"/>
              <a:sym typeface="Lexend"/>
            </a:endParaRPr>
          </a:p>
        </p:txBody>
      </p:sp>
      <p:sp>
        <p:nvSpPr>
          <p:cNvPr id="218" name="Google Shape;218;g2ca4d2e8e94_3_1"/>
          <p:cNvSpPr txBox="1"/>
          <p:nvPr/>
        </p:nvSpPr>
        <p:spPr>
          <a:xfrm>
            <a:off x="6548125" y="4047575"/>
            <a:ext cx="5000400" cy="1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200">
                <a:solidFill>
                  <a:schemeClr val="dk1"/>
                </a:solidFill>
                <a:latin typeface="Lexend"/>
                <a:ea typeface="Lexend"/>
                <a:cs typeface="Lexend"/>
                <a:sym typeface="Lexend"/>
              </a:rPr>
              <a:t>Total line counts from each file in our repository. </a:t>
            </a:r>
            <a:endParaRPr i="1" sz="2200">
              <a:solidFill>
                <a:schemeClr val="dk1"/>
              </a:solidFill>
              <a:latin typeface="Lexend"/>
              <a:ea typeface="Lexend"/>
              <a:cs typeface="Lexend"/>
              <a:sym typeface="Lexend"/>
            </a:endParaRPr>
          </a:p>
          <a:p>
            <a:pPr indent="0" lvl="0" marL="0" rtl="0" algn="l">
              <a:spcBef>
                <a:spcPts val="0"/>
              </a:spcBef>
              <a:spcAft>
                <a:spcPts val="0"/>
              </a:spcAft>
              <a:buNone/>
            </a:pPr>
            <a:r>
              <a:rPr i="1" lang="en-US" sz="1500">
                <a:solidFill>
                  <a:srgbClr val="CCCCCC"/>
                </a:solidFill>
                <a:latin typeface="Lexend"/>
                <a:ea typeface="Lexend"/>
                <a:cs typeface="Lexend"/>
                <a:sym typeface="Lexend"/>
              </a:rPr>
              <a:t>Highest: </a:t>
            </a:r>
            <a:r>
              <a:rPr i="1" lang="en-US" sz="1500">
                <a:solidFill>
                  <a:srgbClr val="6AA84F"/>
                </a:solidFill>
                <a:latin typeface="Lexend"/>
                <a:ea typeface="Lexend"/>
                <a:cs typeface="Lexend"/>
                <a:sym typeface="Lexend"/>
              </a:rPr>
              <a:t>698</a:t>
            </a:r>
            <a:r>
              <a:rPr i="1" lang="en-US" sz="1500">
                <a:solidFill>
                  <a:srgbClr val="CCCCCC"/>
                </a:solidFill>
                <a:latin typeface="Lexend"/>
                <a:ea typeface="Lexend"/>
                <a:cs typeface="Lexend"/>
                <a:sym typeface="Lexend"/>
              </a:rPr>
              <a:t> Lowest: </a:t>
            </a:r>
            <a:r>
              <a:rPr i="1" lang="en-US" sz="1500">
                <a:solidFill>
                  <a:srgbClr val="CC0000"/>
                </a:solidFill>
                <a:latin typeface="Lexend"/>
                <a:ea typeface="Lexend"/>
                <a:cs typeface="Lexend"/>
                <a:sym typeface="Lexend"/>
              </a:rPr>
              <a:t>3</a:t>
            </a:r>
            <a:endParaRPr i="1" sz="1500">
              <a:solidFill>
                <a:srgbClr val="CC0000"/>
              </a:solidFill>
              <a:latin typeface="Lexend"/>
              <a:ea typeface="Lexend"/>
              <a:cs typeface="Lexend"/>
              <a:sym typeface="Lexend"/>
            </a:endParaRPr>
          </a:p>
        </p:txBody>
      </p:sp>
      <p:sp>
        <p:nvSpPr>
          <p:cNvPr id="219" name="Google Shape;219;g2ca4d2e8e94_3_1"/>
          <p:cNvSpPr txBox="1"/>
          <p:nvPr/>
        </p:nvSpPr>
        <p:spPr>
          <a:xfrm>
            <a:off x="719325" y="4058575"/>
            <a:ext cx="5000400" cy="1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200">
                <a:solidFill>
                  <a:schemeClr val="dk1"/>
                </a:solidFill>
                <a:latin typeface="Lexend"/>
                <a:ea typeface="Lexend"/>
                <a:cs typeface="Lexend"/>
                <a:sym typeface="Lexend"/>
              </a:rPr>
              <a:t>Our code frequency over the entirety of our repository</a:t>
            </a:r>
            <a:endParaRPr i="1" sz="2200">
              <a:solidFill>
                <a:schemeClr val="dk1"/>
              </a:solidFill>
              <a:latin typeface="Lexend"/>
              <a:ea typeface="Lexend"/>
              <a:cs typeface="Lexend"/>
              <a:sym typeface="Lexend"/>
            </a:endParaRPr>
          </a:p>
        </p:txBody>
      </p:sp>
      <p:pic>
        <p:nvPicPr>
          <p:cNvPr id="220" name="Google Shape;220;g2ca4d2e8e94_3_1"/>
          <p:cNvPicPr preferRelativeResize="0"/>
          <p:nvPr/>
        </p:nvPicPr>
        <p:blipFill>
          <a:blip r:embed="rId3">
            <a:alphaModFix/>
          </a:blip>
          <a:stretch>
            <a:fillRect/>
          </a:stretch>
        </p:blipFill>
        <p:spPr>
          <a:xfrm>
            <a:off x="638338" y="5473875"/>
            <a:ext cx="6467475" cy="962025"/>
          </a:xfrm>
          <a:prstGeom prst="rect">
            <a:avLst/>
          </a:prstGeom>
          <a:noFill/>
          <a:ln>
            <a:noFill/>
          </a:ln>
        </p:spPr>
      </p:pic>
      <p:sp>
        <p:nvSpPr>
          <p:cNvPr id="221" name="Google Shape;221;g2ca4d2e8e94_3_1"/>
          <p:cNvSpPr/>
          <p:nvPr/>
        </p:nvSpPr>
        <p:spPr>
          <a:xfrm>
            <a:off x="5790550" y="5222050"/>
            <a:ext cx="5907546" cy="1465668"/>
          </a:xfrm>
          <a:prstGeom prst="irregularSeal2">
            <a:avLst/>
          </a:prstGeom>
          <a:solidFill>
            <a:srgbClr val="3C78D8"/>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g2ca4d2e8e94_3_1"/>
          <p:cNvSpPr txBox="1"/>
          <p:nvPr/>
        </p:nvSpPr>
        <p:spPr>
          <a:xfrm>
            <a:off x="6200925" y="5674688"/>
            <a:ext cx="50868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solidFill>
                  <a:srgbClr val="F1C232"/>
                </a:solidFill>
                <a:latin typeface="Lexend"/>
                <a:ea typeface="Lexend"/>
                <a:cs typeface="Lexend"/>
                <a:sym typeface="Lexend"/>
              </a:rPr>
              <a:t>&lt;- Over 1 GB of assets!!!  WOW.</a:t>
            </a:r>
            <a:endParaRPr i="1" sz="2400">
              <a:solidFill>
                <a:srgbClr val="F1C232"/>
              </a:solidFill>
              <a:latin typeface="Lexend"/>
              <a:ea typeface="Lexend"/>
              <a:cs typeface="Lexend"/>
              <a:sym typeface="Lexend"/>
            </a:endParaRPr>
          </a:p>
        </p:txBody>
      </p:sp>
      <p:pic>
        <p:nvPicPr>
          <p:cNvPr id="223" name="Google Shape;223;g2ca4d2e8e94_3_1"/>
          <p:cNvPicPr preferRelativeResize="0"/>
          <p:nvPr/>
        </p:nvPicPr>
        <p:blipFill>
          <a:blip r:embed="rId4">
            <a:alphaModFix amt="29000"/>
          </a:blip>
          <a:stretch>
            <a:fillRect/>
          </a:stretch>
        </p:blipFill>
        <p:spPr>
          <a:xfrm>
            <a:off x="10846650" y="5266773"/>
            <a:ext cx="1245725" cy="1376249"/>
          </a:xfrm>
          <a:prstGeom prst="rect">
            <a:avLst/>
          </a:prstGeom>
          <a:noFill/>
          <a:ln>
            <a:noFill/>
          </a:ln>
        </p:spPr>
      </p:pic>
      <p:pic>
        <p:nvPicPr>
          <p:cNvPr id="224" name="Google Shape;224;g2ca4d2e8e94_3_1"/>
          <p:cNvPicPr preferRelativeResize="0"/>
          <p:nvPr/>
        </p:nvPicPr>
        <p:blipFill>
          <a:blip r:embed="rId5">
            <a:alphaModFix/>
          </a:blip>
          <a:stretch>
            <a:fillRect/>
          </a:stretch>
        </p:blipFill>
        <p:spPr>
          <a:xfrm>
            <a:off x="9587644" y="365050"/>
            <a:ext cx="1499462" cy="560400"/>
          </a:xfrm>
          <a:prstGeom prst="rect">
            <a:avLst/>
          </a:prstGeom>
          <a:noFill/>
          <a:ln>
            <a:noFill/>
          </a:ln>
        </p:spPr>
      </p:pic>
      <p:pic>
        <p:nvPicPr>
          <p:cNvPr id="225" name="Google Shape;225;g2ca4d2e8e94_3_1"/>
          <p:cNvPicPr preferRelativeResize="0"/>
          <p:nvPr/>
        </p:nvPicPr>
        <p:blipFill>
          <a:blip r:embed="rId6">
            <a:alphaModFix/>
          </a:blip>
          <a:stretch>
            <a:fillRect/>
          </a:stretch>
        </p:blipFill>
        <p:spPr>
          <a:xfrm>
            <a:off x="6678525" y="1273979"/>
            <a:ext cx="4739600" cy="2911908"/>
          </a:xfrm>
          <a:prstGeom prst="rect">
            <a:avLst/>
          </a:prstGeom>
          <a:noFill/>
          <a:ln>
            <a:noFill/>
          </a:ln>
        </p:spPr>
      </p:pic>
      <p:pic>
        <p:nvPicPr>
          <p:cNvPr id="226" name="Google Shape;226;g2ca4d2e8e94_3_1"/>
          <p:cNvPicPr preferRelativeResize="0"/>
          <p:nvPr/>
        </p:nvPicPr>
        <p:blipFill>
          <a:blip r:embed="rId7">
            <a:alphaModFix/>
          </a:blip>
          <a:stretch>
            <a:fillRect/>
          </a:stretch>
        </p:blipFill>
        <p:spPr>
          <a:xfrm>
            <a:off x="838209" y="1308638"/>
            <a:ext cx="4188782" cy="2842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c5b27de178_3_35"/>
          <p:cNvSpPr txBox="1"/>
          <p:nvPr>
            <p:ph type="title"/>
          </p:nvPr>
        </p:nvSpPr>
        <p:spPr>
          <a:xfrm>
            <a:off x="838200" y="206445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4200">
                <a:solidFill>
                  <a:srgbClr val="CC0000"/>
                </a:solidFill>
                <a:latin typeface="Lexend"/>
                <a:ea typeface="Lexend"/>
                <a:cs typeface="Lexend"/>
                <a:sym typeface="Lexend"/>
              </a:rPr>
              <a:t>Thank you</a:t>
            </a:r>
            <a:endParaRPr b="1" sz="4200">
              <a:solidFill>
                <a:srgbClr val="CC0000"/>
              </a:solidFill>
              <a:latin typeface="Lexend"/>
              <a:ea typeface="Lexend"/>
              <a:cs typeface="Lexend"/>
              <a:sym typeface="Lexend"/>
            </a:endParaRPr>
          </a:p>
        </p:txBody>
      </p:sp>
      <p:sp>
        <p:nvSpPr>
          <p:cNvPr id="232" name="Google Shape;232;g2c5b27de178_3_35"/>
          <p:cNvSpPr txBox="1"/>
          <p:nvPr>
            <p:ph idx="1" type="body"/>
          </p:nvPr>
        </p:nvSpPr>
        <p:spPr>
          <a:xfrm>
            <a:off x="4704300" y="3216000"/>
            <a:ext cx="2783400" cy="426000"/>
          </a:xfrm>
          <a:prstGeom prst="rect">
            <a:avLst/>
          </a:prstGeom>
        </p:spPr>
        <p:txBody>
          <a:bodyPr anchorCtr="0" anchor="t" bIns="45700" lIns="91425" spcFirstLastPara="1" rIns="91425" wrap="square" tIns="45700">
            <a:normAutofit/>
          </a:bodyPr>
          <a:lstStyle/>
          <a:p>
            <a:pPr indent="0" lvl="0" marL="0" rtl="0" algn="ctr">
              <a:spcBef>
                <a:spcPts val="1000"/>
              </a:spcBef>
              <a:spcAft>
                <a:spcPts val="1600"/>
              </a:spcAft>
              <a:buNone/>
            </a:pPr>
            <a:r>
              <a:rPr lang="en-US">
                <a:solidFill>
                  <a:schemeClr val="dk1"/>
                </a:solidFill>
                <a:latin typeface="Lexend"/>
                <a:ea typeface="Lexend"/>
                <a:cs typeface="Lexend"/>
                <a:sym typeface="Lexend"/>
              </a:rPr>
              <a:t>Questions? </a:t>
            </a:r>
            <a:endParaRPr>
              <a:solidFill>
                <a:schemeClr val="dk1"/>
              </a:solidFill>
              <a:latin typeface="Lexend"/>
              <a:ea typeface="Lexend"/>
              <a:cs typeface="Lexend"/>
              <a:sym typeface="Lexend"/>
            </a:endParaRPr>
          </a:p>
        </p:txBody>
      </p:sp>
      <p:pic>
        <p:nvPicPr>
          <p:cNvPr id="233" name="Google Shape;233;g2c5b27de178_3_35"/>
          <p:cNvPicPr preferRelativeResize="0"/>
          <p:nvPr/>
        </p:nvPicPr>
        <p:blipFill>
          <a:blip r:embed="rId3">
            <a:alphaModFix/>
          </a:blip>
          <a:stretch>
            <a:fillRect/>
          </a:stretch>
        </p:blipFill>
        <p:spPr>
          <a:xfrm>
            <a:off x="4229100" y="4318850"/>
            <a:ext cx="3733800" cy="1704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c5b27de178_3_5"/>
          <p:cNvSpPr txBox="1"/>
          <p:nvPr>
            <p:ph idx="1" type="body"/>
          </p:nvPr>
        </p:nvSpPr>
        <p:spPr>
          <a:xfrm>
            <a:off x="838200" y="1153550"/>
            <a:ext cx="10515600" cy="5202600"/>
          </a:xfrm>
          <a:prstGeom prst="rect">
            <a:avLst/>
          </a:prstGeom>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935"/>
              <a:buNone/>
            </a:pPr>
            <a:r>
              <a:rPr b="1" lang="en-US" sz="2440">
                <a:solidFill>
                  <a:srgbClr val="6D9EEB"/>
                </a:solidFill>
                <a:latin typeface="Lexend"/>
                <a:ea typeface="Lexend"/>
                <a:cs typeface="Lexend"/>
                <a:sym typeface="Lexend"/>
              </a:rPr>
              <a:t>Idle Combat</a:t>
            </a:r>
            <a:endParaRPr b="1" sz="2440">
              <a:solidFill>
                <a:srgbClr val="6D9EEB"/>
              </a:solidFill>
              <a:latin typeface="Lexend"/>
              <a:ea typeface="Lexend"/>
              <a:cs typeface="Lexend"/>
              <a:sym typeface="Lexend"/>
            </a:endParaRPr>
          </a:p>
          <a:p>
            <a:pPr indent="0" lvl="0" marL="0" rtl="0" algn="l">
              <a:lnSpc>
                <a:spcPct val="70000"/>
              </a:lnSpc>
              <a:spcBef>
                <a:spcPts val="1600"/>
              </a:spcBef>
              <a:spcAft>
                <a:spcPts val="0"/>
              </a:spcAft>
              <a:buSzPts val="935"/>
              <a:buNone/>
            </a:pPr>
            <a:r>
              <a:rPr lang="en-US" sz="2440">
                <a:solidFill>
                  <a:srgbClr val="F1C232"/>
                </a:solidFill>
                <a:latin typeface="Lexend"/>
                <a:ea typeface="Lexend"/>
                <a:cs typeface="Lexend"/>
                <a:sym typeface="Lexend"/>
              </a:rPr>
              <a:t>As a</a:t>
            </a:r>
            <a:r>
              <a:rPr lang="en-US" sz="2440">
                <a:solidFill>
                  <a:schemeClr val="dk1"/>
                </a:solidFill>
                <a:latin typeface="Lexend"/>
                <a:ea typeface="Lexend"/>
                <a:cs typeface="Lexend"/>
                <a:sym typeface="Lexend"/>
              </a:rPr>
              <a:t> player </a:t>
            </a:r>
            <a:r>
              <a:rPr lang="en-US" sz="2440">
                <a:solidFill>
                  <a:srgbClr val="F1C232"/>
                </a:solidFill>
                <a:latin typeface="Lexend"/>
                <a:ea typeface="Lexend"/>
                <a:cs typeface="Lexend"/>
                <a:sym typeface="Lexend"/>
              </a:rPr>
              <a:t>I want to</a:t>
            </a:r>
            <a:r>
              <a:rPr lang="en-US" sz="2440">
                <a:solidFill>
                  <a:schemeClr val="dk1"/>
                </a:solidFill>
                <a:latin typeface="Lexend"/>
                <a:ea typeface="Lexend"/>
                <a:cs typeface="Lexend"/>
                <a:sym typeface="Lexend"/>
              </a:rPr>
              <a:t> </a:t>
            </a:r>
            <a:r>
              <a:rPr lang="en-US" sz="2440">
                <a:solidFill>
                  <a:schemeClr val="dk1"/>
                </a:solidFill>
                <a:latin typeface="Lexend"/>
                <a:ea typeface="Lexend"/>
                <a:cs typeface="Lexend"/>
                <a:sym typeface="Lexend"/>
              </a:rPr>
              <a:t>engage</a:t>
            </a:r>
            <a:r>
              <a:rPr lang="en-US" sz="2440">
                <a:solidFill>
                  <a:schemeClr val="dk1"/>
                </a:solidFill>
                <a:latin typeface="Lexend"/>
                <a:ea typeface="Lexend"/>
                <a:cs typeface="Lexend"/>
                <a:sym typeface="Lexend"/>
              </a:rPr>
              <a:t> in Idle combat </a:t>
            </a:r>
            <a:r>
              <a:rPr lang="en-US" sz="2440">
                <a:solidFill>
                  <a:srgbClr val="F1C232"/>
                </a:solidFill>
                <a:latin typeface="Lexend"/>
                <a:ea typeface="Lexend"/>
                <a:cs typeface="Lexend"/>
                <a:sym typeface="Lexend"/>
              </a:rPr>
              <a:t>so that I</a:t>
            </a:r>
            <a:r>
              <a:rPr lang="en-US" sz="2440">
                <a:solidFill>
                  <a:schemeClr val="dk1"/>
                </a:solidFill>
                <a:latin typeface="Lexend"/>
                <a:ea typeface="Lexend"/>
                <a:cs typeface="Lexend"/>
                <a:sym typeface="Lexend"/>
              </a:rPr>
              <a:t> can start combat, watch a movie, and come back to see how my character has progressed.  </a:t>
            </a:r>
            <a:endParaRPr sz="2440">
              <a:solidFill>
                <a:schemeClr val="dk1"/>
              </a:solidFill>
              <a:latin typeface="Lexend"/>
              <a:ea typeface="Lexend"/>
              <a:cs typeface="Lexend"/>
              <a:sym typeface="Lexend"/>
            </a:endParaRPr>
          </a:p>
          <a:p>
            <a:pPr indent="0" lvl="0" marL="0" rtl="0" algn="l">
              <a:lnSpc>
                <a:spcPct val="70000"/>
              </a:lnSpc>
              <a:spcBef>
                <a:spcPts val="1600"/>
              </a:spcBef>
              <a:spcAft>
                <a:spcPts val="0"/>
              </a:spcAft>
              <a:buSzPts val="935"/>
              <a:buNone/>
            </a:pPr>
            <a:r>
              <a:rPr b="1" lang="en-US" sz="2440">
                <a:solidFill>
                  <a:srgbClr val="6D9EEB"/>
                </a:solidFill>
                <a:latin typeface="Lexend"/>
                <a:ea typeface="Lexend"/>
                <a:cs typeface="Lexend"/>
                <a:sym typeface="Lexend"/>
              </a:rPr>
              <a:t>UI</a:t>
            </a:r>
            <a:endParaRPr b="1" sz="2440">
              <a:solidFill>
                <a:srgbClr val="6D9EEB"/>
              </a:solidFill>
              <a:latin typeface="Lexend"/>
              <a:ea typeface="Lexend"/>
              <a:cs typeface="Lexend"/>
              <a:sym typeface="Lexend"/>
            </a:endParaRPr>
          </a:p>
          <a:p>
            <a:pPr indent="0" lvl="0" marL="0" rtl="0" algn="l">
              <a:lnSpc>
                <a:spcPct val="70000"/>
              </a:lnSpc>
              <a:spcBef>
                <a:spcPts val="1600"/>
              </a:spcBef>
              <a:spcAft>
                <a:spcPts val="0"/>
              </a:spcAft>
              <a:buSzPts val="935"/>
              <a:buNone/>
            </a:pPr>
            <a:r>
              <a:rPr lang="en-US" sz="2440">
                <a:solidFill>
                  <a:srgbClr val="F1C232"/>
                </a:solidFill>
                <a:latin typeface="Lexend"/>
                <a:ea typeface="Lexend"/>
                <a:cs typeface="Lexend"/>
                <a:sym typeface="Lexend"/>
              </a:rPr>
              <a:t>As a</a:t>
            </a:r>
            <a:r>
              <a:rPr lang="en-US" sz="2440">
                <a:solidFill>
                  <a:schemeClr val="dk1"/>
                </a:solidFill>
                <a:latin typeface="Lexend"/>
                <a:ea typeface="Lexend"/>
                <a:cs typeface="Lexend"/>
                <a:sym typeface="Lexend"/>
              </a:rPr>
              <a:t> player </a:t>
            </a:r>
            <a:r>
              <a:rPr lang="en-US" sz="2440">
                <a:solidFill>
                  <a:srgbClr val="F1C232"/>
                </a:solidFill>
                <a:latin typeface="Lexend"/>
                <a:ea typeface="Lexend"/>
                <a:cs typeface="Lexend"/>
                <a:sym typeface="Lexend"/>
              </a:rPr>
              <a:t>I want to</a:t>
            </a:r>
            <a:r>
              <a:rPr lang="en-US" sz="2440">
                <a:solidFill>
                  <a:schemeClr val="dk1"/>
                </a:solidFill>
                <a:latin typeface="Lexend"/>
                <a:ea typeface="Lexend"/>
                <a:cs typeface="Lexend"/>
                <a:sym typeface="Lexend"/>
              </a:rPr>
              <a:t> have an easy to navigate UI </a:t>
            </a:r>
            <a:r>
              <a:rPr lang="en-US" sz="2440">
                <a:solidFill>
                  <a:srgbClr val="F1C232"/>
                </a:solidFill>
                <a:latin typeface="Lexend"/>
                <a:ea typeface="Lexend"/>
                <a:cs typeface="Lexend"/>
                <a:sym typeface="Lexend"/>
              </a:rPr>
              <a:t>so that I</a:t>
            </a:r>
            <a:r>
              <a:rPr lang="en-US" sz="2440">
                <a:solidFill>
                  <a:schemeClr val="dk1"/>
                </a:solidFill>
                <a:latin typeface="Lexend"/>
                <a:ea typeface="Lexend"/>
                <a:cs typeface="Lexend"/>
                <a:sym typeface="Lexend"/>
              </a:rPr>
              <a:t> can easily know where to go and what buttons will do.</a:t>
            </a:r>
            <a:endParaRPr sz="2440">
              <a:solidFill>
                <a:schemeClr val="dk1"/>
              </a:solidFill>
              <a:latin typeface="Lexend"/>
              <a:ea typeface="Lexend"/>
              <a:cs typeface="Lexend"/>
              <a:sym typeface="Lexend"/>
            </a:endParaRPr>
          </a:p>
          <a:p>
            <a:pPr indent="0" lvl="0" marL="0" rtl="0" algn="l">
              <a:lnSpc>
                <a:spcPct val="70000"/>
              </a:lnSpc>
              <a:spcBef>
                <a:spcPts val="1600"/>
              </a:spcBef>
              <a:spcAft>
                <a:spcPts val="0"/>
              </a:spcAft>
              <a:buSzPts val="935"/>
              <a:buNone/>
            </a:pPr>
            <a:r>
              <a:rPr b="1" lang="en-US" sz="2440">
                <a:solidFill>
                  <a:srgbClr val="6D9EEB"/>
                </a:solidFill>
                <a:latin typeface="Lexend"/>
                <a:ea typeface="Lexend"/>
                <a:cs typeface="Lexend"/>
                <a:sym typeface="Lexend"/>
              </a:rPr>
              <a:t>Supporting Systems</a:t>
            </a:r>
            <a:endParaRPr b="1" sz="2440">
              <a:solidFill>
                <a:srgbClr val="6D9EEB"/>
              </a:solidFill>
              <a:latin typeface="Lexend"/>
              <a:ea typeface="Lexend"/>
              <a:cs typeface="Lexend"/>
              <a:sym typeface="Lexend"/>
            </a:endParaRPr>
          </a:p>
          <a:p>
            <a:pPr indent="0" lvl="0" marL="0" rtl="0" algn="l">
              <a:lnSpc>
                <a:spcPct val="70000"/>
              </a:lnSpc>
              <a:spcBef>
                <a:spcPts val="1600"/>
              </a:spcBef>
              <a:spcAft>
                <a:spcPts val="0"/>
              </a:spcAft>
              <a:buSzPts val="935"/>
              <a:buNone/>
            </a:pPr>
            <a:r>
              <a:rPr lang="en-US" sz="2440">
                <a:solidFill>
                  <a:srgbClr val="F1C232"/>
                </a:solidFill>
                <a:latin typeface="Lexend"/>
                <a:ea typeface="Lexend"/>
                <a:cs typeface="Lexend"/>
                <a:sym typeface="Lexend"/>
              </a:rPr>
              <a:t>As a</a:t>
            </a:r>
            <a:r>
              <a:rPr lang="en-US" sz="2440">
                <a:solidFill>
                  <a:schemeClr val="dk1"/>
                </a:solidFill>
                <a:latin typeface="Lexend"/>
                <a:ea typeface="Lexend"/>
                <a:cs typeface="Lexend"/>
                <a:sym typeface="Lexend"/>
              </a:rPr>
              <a:t> player </a:t>
            </a:r>
            <a:r>
              <a:rPr lang="en-US" sz="2440">
                <a:solidFill>
                  <a:srgbClr val="F1C232"/>
                </a:solidFill>
                <a:latin typeface="Lexend"/>
                <a:ea typeface="Lexend"/>
                <a:cs typeface="Lexend"/>
                <a:sym typeface="Lexend"/>
              </a:rPr>
              <a:t>I want to</a:t>
            </a:r>
            <a:r>
              <a:rPr lang="en-US" sz="2440">
                <a:solidFill>
                  <a:schemeClr val="dk1"/>
                </a:solidFill>
                <a:latin typeface="Lexend"/>
                <a:ea typeface="Lexend"/>
                <a:cs typeface="Lexend"/>
                <a:sym typeface="Lexend"/>
              </a:rPr>
              <a:t> have additional features besides combat </a:t>
            </a:r>
            <a:r>
              <a:rPr lang="en-US" sz="2440">
                <a:solidFill>
                  <a:srgbClr val="F1C232"/>
                </a:solidFill>
                <a:latin typeface="Lexend"/>
                <a:ea typeface="Lexend"/>
                <a:cs typeface="Lexend"/>
                <a:sym typeface="Lexend"/>
              </a:rPr>
              <a:t>so that I</a:t>
            </a:r>
            <a:r>
              <a:rPr lang="en-US" sz="2440">
                <a:solidFill>
                  <a:schemeClr val="dk1"/>
                </a:solidFill>
                <a:latin typeface="Lexend"/>
                <a:ea typeface="Lexend"/>
                <a:cs typeface="Lexend"/>
                <a:sym typeface="Lexend"/>
              </a:rPr>
              <a:t> can feel more engaged and have more fun.</a:t>
            </a:r>
            <a:endParaRPr sz="2440">
              <a:solidFill>
                <a:schemeClr val="dk1"/>
              </a:solidFill>
              <a:latin typeface="Lexend"/>
              <a:ea typeface="Lexend"/>
              <a:cs typeface="Lexend"/>
              <a:sym typeface="Lexend"/>
            </a:endParaRPr>
          </a:p>
          <a:p>
            <a:pPr indent="0" lvl="0" marL="0" rtl="0" algn="l">
              <a:lnSpc>
                <a:spcPct val="70000"/>
              </a:lnSpc>
              <a:spcBef>
                <a:spcPts val="1600"/>
              </a:spcBef>
              <a:spcAft>
                <a:spcPts val="0"/>
              </a:spcAft>
              <a:buSzPts val="935"/>
              <a:buNone/>
            </a:pPr>
            <a:r>
              <a:rPr b="1" lang="en-US" sz="2440">
                <a:solidFill>
                  <a:srgbClr val="6D9EEB"/>
                </a:solidFill>
                <a:latin typeface="Lexend"/>
                <a:ea typeface="Lexend"/>
                <a:cs typeface="Lexend"/>
                <a:sym typeface="Lexend"/>
              </a:rPr>
              <a:t>Documentation</a:t>
            </a:r>
            <a:endParaRPr b="1" sz="2440">
              <a:solidFill>
                <a:srgbClr val="6D9EEB"/>
              </a:solidFill>
              <a:latin typeface="Lexend"/>
              <a:ea typeface="Lexend"/>
              <a:cs typeface="Lexend"/>
              <a:sym typeface="Lexend"/>
            </a:endParaRPr>
          </a:p>
          <a:p>
            <a:pPr indent="0" lvl="0" marL="0" rtl="0" algn="l">
              <a:lnSpc>
                <a:spcPct val="70000"/>
              </a:lnSpc>
              <a:spcBef>
                <a:spcPts val="1600"/>
              </a:spcBef>
              <a:spcAft>
                <a:spcPts val="0"/>
              </a:spcAft>
              <a:buSzPts val="935"/>
              <a:buNone/>
            </a:pPr>
            <a:r>
              <a:rPr lang="en-US" sz="2440">
                <a:solidFill>
                  <a:srgbClr val="F1C232"/>
                </a:solidFill>
                <a:latin typeface="Lexend"/>
                <a:ea typeface="Lexend"/>
                <a:cs typeface="Lexend"/>
                <a:sym typeface="Lexend"/>
              </a:rPr>
              <a:t>As a</a:t>
            </a:r>
            <a:r>
              <a:rPr lang="en-US" sz="2440">
                <a:solidFill>
                  <a:schemeClr val="dk1"/>
                </a:solidFill>
                <a:latin typeface="Lexend"/>
                <a:ea typeface="Lexend"/>
                <a:cs typeface="Lexend"/>
                <a:sym typeface="Lexend"/>
              </a:rPr>
              <a:t> developer </a:t>
            </a:r>
            <a:r>
              <a:rPr lang="en-US" sz="2440">
                <a:solidFill>
                  <a:srgbClr val="F1C232"/>
                </a:solidFill>
                <a:latin typeface="Lexend"/>
                <a:ea typeface="Lexend"/>
                <a:cs typeface="Lexend"/>
                <a:sym typeface="Lexend"/>
              </a:rPr>
              <a:t>I want to</a:t>
            </a:r>
            <a:r>
              <a:rPr lang="en-US" sz="2440">
                <a:solidFill>
                  <a:schemeClr val="dk1"/>
                </a:solidFill>
                <a:latin typeface="Lexend"/>
                <a:ea typeface="Lexend"/>
                <a:cs typeface="Lexend"/>
                <a:sym typeface="Lexend"/>
              </a:rPr>
              <a:t> have helpful documentation </a:t>
            </a:r>
            <a:r>
              <a:rPr lang="en-US" sz="2440">
                <a:solidFill>
                  <a:srgbClr val="F1C232"/>
                </a:solidFill>
                <a:latin typeface="Lexend"/>
                <a:ea typeface="Lexend"/>
                <a:cs typeface="Lexend"/>
                <a:sym typeface="Lexend"/>
              </a:rPr>
              <a:t>so that I</a:t>
            </a:r>
            <a:r>
              <a:rPr lang="en-US" sz="2440">
                <a:solidFill>
                  <a:schemeClr val="dk1"/>
                </a:solidFill>
                <a:latin typeface="Lexend"/>
                <a:ea typeface="Lexend"/>
                <a:cs typeface="Lexend"/>
                <a:sym typeface="Lexend"/>
              </a:rPr>
              <a:t> can know how the codebase works and explain it to others.</a:t>
            </a:r>
            <a:endParaRPr sz="2440">
              <a:solidFill>
                <a:schemeClr val="dk1"/>
              </a:solidFill>
              <a:latin typeface="Lexend"/>
              <a:ea typeface="Lexend"/>
              <a:cs typeface="Lexend"/>
              <a:sym typeface="Lexend"/>
            </a:endParaRPr>
          </a:p>
          <a:p>
            <a:pPr indent="0" lvl="0" marL="0" rtl="0" algn="l">
              <a:lnSpc>
                <a:spcPct val="70000"/>
              </a:lnSpc>
              <a:spcBef>
                <a:spcPts val="1600"/>
              </a:spcBef>
              <a:spcAft>
                <a:spcPts val="0"/>
              </a:spcAft>
              <a:buSzPts val="935"/>
              <a:buNone/>
            </a:pPr>
            <a:r>
              <a:t/>
            </a:r>
            <a:endParaRPr sz="2440">
              <a:solidFill>
                <a:schemeClr val="dk1"/>
              </a:solidFill>
              <a:latin typeface="Lexend"/>
              <a:ea typeface="Lexend"/>
              <a:cs typeface="Lexend"/>
              <a:sym typeface="Lexend"/>
            </a:endParaRPr>
          </a:p>
          <a:p>
            <a:pPr indent="0" lvl="0" marL="0" rtl="0" algn="l">
              <a:lnSpc>
                <a:spcPct val="70000"/>
              </a:lnSpc>
              <a:spcBef>
                <a:spcPts val="1600"/>
              </a:spcBef>
              <a:spcAft>
                <a:spcPts val="0"/>
              </a:spcAft>
              <a:buSzPts val="935"/>
              <a:buNone/>
            </a:pPr>
            <a:r>
              <a:t/>
            </a:r>
            <a:endParaRPr sz="2440">
              <a:solidFill>
                <a:schemeClr val="dk1"/>
              </a:solidFill>
              <a:latin typeface="Lexend"/>
              <a:ea typeface="Lexend"/>
              <a:cs typeface="Lexend"/>
              <a:sym typeface="Lexend"/>
            </a:endParaRPr>
          </a:p>
          <a:p>
            <a:pPr indent="0" lvl="0" marL="0" rtl="0" algn="l">
              <a:lnSpc>
                <a:spcPct val="70000"/>
              </a:lnSpc>
              <a:spcBef>
                <a:spcPts val="1600"/>
              </a:spcBef>
              <a:spcAft>
                <a:spcPts val="0"/>
              </a:spcAft>
              <a:buSzPts val="935"/>
              <a:buNone/>
            </a:pPr>
            <a:r>
              <a:t/>
            </a:r>
            <a:endParaRPr sz="2440">
              <a:solidFill>
                <a:srgbClr val="F1C232"/>
              </a:solidFill>
              <a:latin typeface="Lexend"/>
              <a:ea typeface="Lexend"/>
              <a:cs typeface="Lexend"/>
              <a:sym typeface="Lexend"/>
            </a:endParaRPr>
          </a:p>
          <a:p>
            <a:pPr indent="0" lvl="0" marL="0" rtl="0" algn="l">
              <a:lnSpc>
                <a:spcPct val="70000"/>
              </a:lnSpc>
              <a:spcBef>
                <a:spcPts val="1600"/>
              </a:spcBef>
              <a:spcAft>
                <a:spcPts val="1600"/>
              </a:spcAft>
              <a:buSzPts val="935"/>
              <a:buNone/>
            </a:pPr>
            <a:r>
              <a:t/>
            </a:r>
            <a:endParaRPr sz="2440">
              <a:solidFill>
                <a:srgbClr val="F1C232"/>
              </a:solidFill>
              <a:latin typeface="Lexend"/>
              <a:ea typeface="Lexend"/>
              <a:cs typeface="Lexend"/>
              <a:sym typeface="Lexend"/>
            </a:endParaRPr>
          </a:p>
        </p:txBody>
      </p:sp>
      <p:sp>
        <p:nvSpPr>
          <p:cNvPr id="76" name="Google Shape;76;g2c5b27de178_3_5"/>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1C232"/>
                </a:solidFill>
                <a:latin typeface="Lexend"/>
                <a:ea typeface="Lexend"/>
                <a:cs typeface="Lexend"/>
                <a:sym typeface="Lexend"/>
              </a:rPr>
              <a:t>User Stories</a:t>
            </a:r>
            <a:endParaRPr b="1">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2c5b27de178_3_20"/>
          <p:cNvSpPr txBox="1"/>
          <p:nvPr>
            <p:ph idx="1" type="body"/>
          </p:nvPr>
        </p:nvSpPr>
        <p:spPr>
          <a:xfrm>
            <a:off x="838200" y="159837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Clr>
                <a:schemeClr val="dk1"/>
              </a:buClr>
              <a:buSzPts val="1800"/>
              <a:buFont typeface="Lexend"/>
              <a:buChar char="●"/>
            </a:pPr>
            <a:r>
              <a:rPr lang="en-US">
                <a:solidFill>
                  <a:schemeClr val="dk1"/>
                </a:solidFill>
                <a:latin typeface="Lexend"/>
                <a:ea typeface="Lexend"/>
                <a:cs typeface="Lexend"/>
                <a:sym typeface="Lexend"/>
              </a:rPr>
              <a:t>Code is written in Java and utilizes the Swing library to create the GUI components such as buttons and labels and AWT for additional functionality like handling dimensions, events, and displaying graphics. </a:t>
            </a:r>
            <a:endParaRPr>
              <a:solidFill>
                <a:schemeClr val="dk1"/>
              </a:solidFill>
              <a:latin typeface="Lexend"/>
              <a:ea typeface="Lexend"/>
              <a:cs typeface="Lexend"/>
              <a:sym typeface="Lexend"/>
            </a:endParaRPr>
          </a:p>
          <a:p>
            <a:pPr indent="0" lvl="0" marL="457200" rtl="0" algn="l">
              <a:spcBef>
                <a:spcPts val="1600"/>
              </a:spcBef>
              <a:spcAft>
                <a:spcPts val="0"/>
              </a:spcAft>
              <a:buNone/>
            </a:pPr>
            <a:r>
              <a:t/>
            </a:r>
            <a:endParaRPr sz="1700">
              <a:solidFill>
                <a:schemeClr val="dk1"/>
              </a:solidFill>
              <a:latin typeface="Lexend"/>
              <a:ea typeface="Lexend"/>
              <a:cs typeface="Lexend"/>
              <a:sym typeface="Lexend"/>
            </a:endParaRPr>
          </a:p>
          <a:p>
            <a:pPr indent="-342900" lvl="0" marL="457200" rtl="0" algn="l">
              <a:spcBef>
                <a:spcPts val="1600"/>
              </a:spcBef>
              <a:spcAft>
                <a:spcPts val="0"/>
              </a:spcAft>
              <a:buClr>
                <a:schemeClr val="dk1"/>
              </a:buClr>
              <a:buSzPts val="1800"/>
              <a:buFont typeface="Lexend"/>
              <a:buChar char="●"/>
            </a:pPr>
            <a:r>
              <a:rPr lang="en-US">
                <a:solidFill>
                  <a:schemeClr val="dk1"/>
                </a:solidFill>
                <a:latin typeface="Lexend"/>
                <a:ea typeface="Lexend"/>
                <a:cs typeface="Lexend"/>
                <a:sym typeface="Lexend"/>
              </a:rPr>
              <a:t>Development was done in Visual Studio Code. Github and Github desktop were used for version control. </a:t>
            </a:r>
            <a:endParaRPr>
              <a:solidFill>
                <a:schemeClr val="dk1"/>
              </a:solidFill>
              <a:latin typeface="Lexend"/>
              <a:ea typeface="Lexend"/>
              <a:cs typeface="Lexend"/>
              <a:sym typeface="Lexend"/>
            </a:endParaRPr>
          </a:p>
        </p:txBody>
      </p:sp>
      <p:sp>
        <p:nvSpPr>
          <p:cNvPr id="82" name="Google Shape;82;g2c5b27de178_3_20"/>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1C232"/>
                </a:solidFill>
                <a:latin typeface="Lexend"/>
                <a:ea typeface="Lexend"/>
                <a:cs typeface="Lexend"/>
                <a:sym typeface="Lexend"/>
              </a:rPr>
              <a:t>System </a:t>
            </a:r>
            <a:r>
              <a:rPr b="1" lang="en-US">
                <a:solidFill>
                  <a:srgbClr val="F1C232"/>
                </a:solidFill>
                <a:latin typeface="Lexend"/>
                <a:ea typeface="Lexend"/>
                <a:cs typeface="Lexend"/>
                <a:sym typeface="Lexend"/>
              </a:rPr>
              <a:t>Architecture</a:t>
            </a:r>
            <a:r>
              <a:rPr b="1" lang="en-US">
                <a:latin typeface="Lexend"/>
                <a:ea typeface="Lexend"/>
                <a:cs typeface="Lexend"/>
                <a:sym typeface="Lexend"/>
              </a:rPr>
              <a:t> </a:t>
            </a:r>
            <a:endParaRPr b="1">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ca2d209f5c_0_5"/>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1C232"/>
                </a:solidFill>
                <a:latin typeface="Lexend"/>
                <a:ea typeface="Lexend"/>
                <a:cs typeface="Lexend"/>
                <a:sym typeface="Lexend"/>
              </a:rPr>
              <a:t>Methodology</a:t>
            </a:r>
            <a:endParaRPr b="1">
              <a:latin typeface="Lexend"/>
              <a:ea typeface="Lexend"/>
              <a:cs typeface="Lexend"/>
              <a:sym typeface="Lexend"/>
            </a:endParaRPr>
          </a:p>
        </p:txBody>
      </p:sp>
      <p:sp>
        <p:nvSpPr>
          <p:cNvPr id="88" name="Google Shape;88;g2ca2d209f5c_0_5"/>
          <p:cNvSpPr txBox="1"/>
          <p:nvPr>
            <p:ph idx="1" type="body"/>
          </p:nvPr>
        </p:nvSpPr>
        <p:spPr>
          <a:xfrm>
            <a:off x="838200" y="1253400"/>
            <a:ext cx="10515600" cy="5140200"/>
          </a:xfrm>
          <a:prstGeom prst="rect">
            <a:avLst/>
          </a:prstGeom>
        </p:spPr>
        <p:txBody>
          <a:bodyPr anchorCtr="0" anchor="t" bIns="45700" lIns="91425" spcFirstLastPara="1" rIns="91425" wrap="square" tIns="45700">
            <a:normAutofit fontScale="92500" lnSpcReduction="10000"/>
          </a:bodyPr>
          <a:lstStyle/>
          <a:p>
            <a:pPr indent="-334327" lvl="0" marL="457200" rtl="0" algn="l">
              <a:spcBef>
                <a:spcPts val="1000"/>
              </a:spcBef>
              <a:spcAft>
                <a:spcPts val="0"/>
              </a:spcAft>
              <a:buClr>
                <a:schemeClr val="dk1"/>
              </a:buClr>
              <a:buSzPct val="75000"/>
              <a:buFont typeface="Lexend"/>
              <a:buChar char="●"/>
            </a:pPr>
            <a:r>
              <a:rPr lang="en-US">
                <a:solidFill>
                  <a:schemeClr val="dk1"/>
                </a:solidFill>
                <a:latin typeface="Lexend"/>
                <a:ea typeface="Lexend"/>
                <a:cs typeface="Lexend"/>
                <a:sym typeface="Lexend"/>
              </a:rPr>
              <a:t>For this project we used an </a:t>
            </a:r>
            <a:r>
              <a:rPr lang="en-US">
                <a:solidFill>
                  <a:srgbClr val="F1C232"/>
                </a:solidFill>
                <a:latin typeface="Lexend"/>
                <a:ea typeface="Lexend"/>
                <a:cs typeface="Lexend"/>
                <a:sym typeface="Lexend"/>
              </a:rPr>
              <a:t>Agile-esque methodology</a:t>
            </a:r>
            <a:r>
              <a:rPr lang="en-US">
                <a:solidFill>
                  <a:schemeClr val="dk1"/>
                </a:solidFill>
                <a:latin typeface="Lexend"/>
                <a:ea typeface="Lexend"/>
                <a:cs typeface="Lexend"/>
                <a:sym typeface="Lexend"/>
              </a:rPr>
              <a:t>.</a:t>
            </a:r>
            <a:endParaRPr>
              <a:solidFill>
                <a:schemeClr val="dk1"/>
              </a:solidFill>
              <a:latin typeface="Lexend"/>
              <a:ea typeface="Lexend"/>
              <a:cs typeface="Lexend"/>
              <a:sym typeface="Lexend"/>
            </a:endParaRPr>
          </a:p>
          <a:p>
            <a:pPr indent="0" lvl="0" marL="457200" rtl="0" algn="l">
              <a:spcBef>
                <a:spcPts val="1600"/>
              </a:spcBef>
              <a:spcAft>
                <a:spcPts val="0"/>
              </a:spcAft>
              <a:buNone/>
            </a:pPr>
            <a:r>
              <a:t/>
            </a:r>
            <a:endParaRPr sz="123">
              <a:solidFill>
                <a:schemeClr val="dk1"/>
              </a:solidFill>
              <a:latin typeface="Lexend"/>
              <a:ea typeface="Lexend"/>
              <a:cs typeface="Lexend"/>
              <a:sym typeface="Lexend"/>
            </a:endParaRPr>
          </a:p>
          <a:p>
            <a:pPr indent="-334327" lvl="0" marL="457200" rtl="0" algn="l">
              <a:spcBef>
                <a:spcPts val="1600"/>
              </a:spcBef>
              <a:spcAft>
                <a:spcPts val="0"/>
              </a:spcAft>
              <a:buClr>
                <a:schemeClr val="dk1"/>
              </a:buClr>
              <a:buSzPct val="75000"/>
              <a:buFont typeface="Lexend"/>
              <a:buChar char="●"/>
            </a:pPr>
            <a:r>
              <a:rPr lang="en-US">
                <a:solidFill>
                  <a:schemeClr val="dk1"/>
                </a:solidFill>
                <a:latin typeface="Lexend"/>
                <a:ea typeface="Lexend"/>
                <a:cs typeface="Lexend"/>
                <a:sym typeface="Lexend"/>
              </a:rPr>
              <a:t>Our main way of </a:t>
            </a:r>
            <a:r>
              <a:rPr lang="en-US">
                <a:solidFill>
                  <a:schemeClr val="dk1"/>
                </a:solidFill>
                <a:latin typeface="Lexend"/>
                <a:ea typeface="Lexend"/>
                <a:cs typeface="Lexend"/>
                <a:sym typeface="Lexend"/>
              </a:rPr>
              <a:t>delegating</a:t>
            </a:r>
            <a:r>
              <a:rPr lang="en-US">
                <a:solidFill>
                  <a:schemeClr val="dk1"/>
                </a:solidFill>
                <a:latin typeface="Lexend"/>
                <a:ea typeface="Lexend"/>
                <a:cs typeface="Lexend"/>
                <a:sym typeface="Lexend"/>
              </a:rPr>
              <a:t> work was through Github Milestones and Issues.</a:t>
            </a:r>
            <a:endParaRPr>
              <a:solidFill>
                <a:schemeClr val="dk1"/>
              </a:solidFill>
              <a:latin typeface="Lexend"/>
              <a:ea typeface="Lexend"/>
              <a:cs typeface="Lexend"/>
              <a:sym typeface="Lexend"/>
            </a:endParaRPr>
          </a:p>
          <a:p>
            <a:pPr indent="0" lvl="0" marL="457200" rtl="0" algn="l">
              <a:spcBef>
                <a:spcPts val="1600"/>
              </a:spcBef>
              <a:spcAft>
                <a:spcPts val="0"/>
              </a:spcAft>
              <a:buNone/>
            </a:pPr>
            <a:r>
              <a:t/>
            </a:r>
            <a:endParaRPr sz="100">
              <a:solidFill>
                <a:schemeClr val="dk1"/>
              </a:solidFill>
              <a:latin typeface="Lexend"/>
              <a:ea typeface="Lexend"/>
              <a:cs typeface="Lexend"/>
              <a:sym typeface="Lexend"/>
            </a:endParaRPr>
          </a:p>
          <a:p>
            <a:pPr indent="-334327" lvl="0" marL="457200" rtl="0" algn="l">
              <a:spcBef>
                <a:spcPts val="1600"/>
              </a:spcBef>
              <a:spcAft>
                <a:spcPts val="0"/>
              </a:spcAft>
              <a:buClr>
                <a:schemeClr val="dk1"/>
              </a:buClr>
              <a:buSzPct val="75000"/>
              <a:buFont typeface="Lexend"/>
              <a:buChar char="●"/>
            </a:pPr>
            <a:r>
              <a:rPr lang="en-US">
                <a:solidFill>
                  <a:schemeClr val="dk1"/>
                </a:solidFill>
                <a:latin typeface="Lexend"/>
                <a:ea typeface="Lexend"/>
                <a:cs typeface="Lexend"/>
                <a:sym typeface="Lexend"/>
              </a:rPr>
              <a:t>We would work in a cycle where once Github issues were assigned we would have “</a:t>
            </a:r>
            <a:r>
              <a:rPr lang="en-US">
                <a:solidFill>
                  <a:srgbClr val="3C78D8"/>
                </a:solidFill>
                <a:latin typeface="Lexend"/>
                <a:ea typeface="Lexend"/>
                <a:cs typeface="Lexend"/>
                <a:sym typeface="Lexend"/>
              </a:rPr>
              <a:t>Individual sprints</a:t>
            </a:r>
            <a:r>
              <a:rPr lang="en-US">
                <a:solidFill>
                  <a:schemeClr val="dk1"/>
                </a:solidFill>
                <a:latin typeface="Lexend"/>
                <a:ea typeface="Lexend"/>
                <a:cs typeface="Lexend"/>
                <a:sym typeface="Lexend"/>
              </a:rPr>
              <a:t>” where we would each work on our own branches.</a:t>
            </a:r>
            <a:endParaRPr>
              <a:solidFill>
                <a:schemeClr val="dk1"/>
              </a:solidFill>
              <a:latin typeface="Lexend"/>
              <a:ea typeface="Lexend"/>
              <a:cs typeface="Lexend"/>
              <a:sym typeface="Lexend"/>
            </a:endParaRPr>
          </a:p>
          <a:p>
            <a:pPr indent="0" lvl="0" marL="457200" rtl="0" algn="l">
              <a:spcBef>
                <a:spcPts val="1600"/>
              </a:spcBef>
              <a:spcAft>
                <a:spcPts val="0"/>
              </a:spcAft>
              <a:buNone/>
            </a:pPr>
            <a:r>
              <a:t/>
            </a:r>
            <a:endParaRPr sz="100">
              <a:solidFill>
                <a:schemeClr val="dk1"/>
              </a:solidFill>
              <a:latin typeface="Lexend"/>
              <a:ea typeface="Lexend"/>
              <a:cs typeface="Lexend"/>
              <a:sym typeface="Lexend"/>
            </a:endParaRPr>
          </a:p>
          <a:p>
            <a:pPr indent="-334327" lvl="0" marL="457200" rtl="0" algn="l">
              <a:spcBef>
                <a:spcPts val="1600"/>
              </a:spcBef>
              <a:spcAft>
                <a:spcPts val="0"/>
              </a:spcAft>
              <a:buClr>
                <a:schemeClr val="dk1"/>
              </a:buClr>
              <a:buSzPct val="75000"/>
              <a:buFont typeface="Lexend"/>
              <a:buChar char="●"/>
            </a:pPr>
            <a:r>
              <a:rPr lang="en-US">
                <a:solidFill>
                  <a:schemeClr val="dk1"/>
                </a:solidFill>
                <a:latin typeface="Lexend"/>
                <a:ea typeface="Lexend"/>
                <a:cs typeface="Lexend"/>
                <a:sym typeface="Lexend"/>
              </a:rPr>
              <a:t>Each member makes a new branch when they start on an assigned issue, and then when finished they submit it for merge with main, and it gets checked over and tested by at least 2 other members of the team.</a:t>
            </a:r>
            <a:endParaRPr>
              <a:solidFill>
                <a:schemeClr val="dk1"/>
              </a:solidFill>
              <a:latin typeface="Lexend"/>
              <a:ea typeface="Lexend"/>
              <a:cs typeface="Lexend"/>
              <a:sym typeface="Lexend"/>
            </a:endParaRPr>
          </a:p>
          <a:p>
            <a:pPr indent="0" lvl="0" marL="457200" rtl="0" algn="l">
              <a:spcBef>
                <a:spcPts val="1600"/>
              </a:spcBef>
              <a:spcAft>
                <a:spcPts val="0"/>
              </a:spcAft>
              <a:buNone/>
            </a:pPr>
            <a:r>
              <a:t/>
            </a:r>
            <a:endParaRPr sz="100">
              <a:solidFill>
                <a:schemeClr val="dk1"/>
              </a:solidFill>
              <a:latin typeface="Lexend"/>
              <a:ea typeface="Lexend"/>
              <a:cs typeface="Lexend"/>
              <a:sym typeface="Lexend"/>
            </a:endParaRPr>
          </a:p>
          <a:p>
            <a:pPr indent="-334327" lvl="0" marL="457200" rtl="0" algn="l">
              <a:spcBef>
                <a:spcPts val="1600"/>
              </a:spcBef>
              <a:spcAft>
                <a:spcPts val="0"/>
              </a:spcAft>
              <a:buClr>
                <a:schemeClr val="dk1"/>
              </a:buClr>
              <a:buSzPct val="75000"/>
              <a:buFont typeface="Lexend"/>
              <a:buChar char="●"/>
            </a:pPr>
            <a:r>
              <a:rPr lang="en-US">
                <a:solidFill>
                  <a:schemeClr val="dk1"/>
                </a:solidFill>
                <a:latin typeface="Lexend"/>
                <a:ea typeface="Lexend"/>
                <a:cs typeface="Lexend"/>
                <a:sym typeface="Lexend"/>
              </a:rPr>
              <a:t>Once these issues </a:t>
            </a:r>
            <a:r>
              <a:rPr lang="en-US">
                <a:solidFill>
                  <a:schemeClr val="dk1"/>
                </a:solidFill>
                <a:latin typeface="Lexend"/>
                <a:ea typeface="Lexend"/>
                <a:cs typeface="Lexend"/>
                <a:sym typeface="Lexend"/>
              </a:rPr>
              <a:t>would</a:t>
            </a:r>
            <a:r>
              <a:rPr lang="en-US">
                <a:solidFill>
                  <a:schemeClr val="dk1"/>
                </a:solidFill>
                <a:latin typeface="Lexend"/>
                <a:ea typeface="Lexend"/>
                <a:cs typeface="Lexend"/>
                <a:sym typeface="Lexend"/>
              </a:rPr>
              <a:t> be completed, we would have a stand up meeting and discuss where to move next and the cycle would repeat.</a:t>
            </a:r>
            <a:endParaRPr>
              <a:solidFill>
                <a:schemeClr val="dk1"/>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c5b27de178_3_25"/>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a:t>
            </a:r>
            <a:endParaRPr b="1">
              <a:latin typeface="Lexend"/>
              <a:ea typeface="Lexend"/>
              <a:cs typeface="Lexend"/>
              <a:sym typeface="Lexend"/>
            </a:endParaRPr>
          </a:p>
        </p:txBody>
      </p:sp>
      <p:sp>
        <p:nvSpPr>
          <p:cNvPr id="94" name="Google Shape;94;g2c5b27de178_3_25"/>
          <p:cNvSpPr txBox="1"/>
          <p:nvPr>
            <p:ph idx="1" type="body"/>
          </p:nvPr>
        </p:nvSpPr>
        <p:spPr>
          <a:xfrm>
            <a:off x="838200" y="10973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solidFill>
                  <a:schemeClr val="dk1"/>
                </a:solidFill>
                <a:latin typeface="Lexend"/>
                <a:ea typeface="Lexend"/>
                <a:cs typeface="Lexend"/>
                <a:sym typeface="Lexend"/>
              </a:rPr>
              <a:t>1. The game shall be operated via a graphical interface and buttons that shall be on screen.</a:t>
            </a:r>
            <a:endParaRPr sz="2000">
              <a:solidFill>
                <a:schemeClr val="dk1"/>
              </a:solidFill>
              <a:latin typeface="Lexend"/>
              <a:ea typeface="Lexend"/>
              <a:cs typeface="Lexend"/>
              <a:sym typeface="Lexend"/>
            </a:endParaRPr>
          </a:p>
          <a:p>
            <a:pPr indent="0" lvl="0" marL="0" rtl="0" algn="l">
              <a:spcBef>
                <a:spcPts val="1600"/>
              </a:spcBef>
              <a:spcAft>
                <a:spcPts val="0"/>
              </a:spcAft>
              <a:buNone/>
            </a:pPr>
            <a:r>
              <a:rPr lang="en-US" sz="2000">
                <a:solidFill>
                  <a:schemeClr val="dk1"/>
                </a:solidFill>
                <a:latin typeface="Lexend"/>
                <a:ea typeface="Lexend"/>
                <a:cs typeface="Lexend"/>
                <a:sym typeface="Lexend"/>
              </a:rPr>
              <a:t>    a. The whole interface shall be controlled from a central Driver to remove window swaps when changing screens and unify the screens.</a:t>
            </a:r>
            <a:endParaRPr sz="2000">
              <a:solidFill>
                <a:schemeClr val="dk1"/>
              </a:solidFill>
              <a:latin typeface="Lexend"/>
              <a:ea typeface="Lexend"/>
              <a:cs typeface="Lexend"/>
              <a:sym typeface="Lexend"/>
            </a:endParaRPr>
          </a:p>
          <a:p>
            <a:pPr indent="0" lvl="0" marL="0" rtl="0" algn="l">
              <a:spcBef>
                <a:spcPts val="1600"/>
              </a:spcBef>
              <a:spcAft>
                <a:spcPts val="0"/>
              </a:spcAft>
              <a:buNone/>
            </a:pPr>
            <a:r>
              <a:rPr lang="en-US" sz="2000">
                <a:solidFill>
                  <a:schemeClr val="dk1"/>
                </a:solidFill>
                <a:latin typeface="Lexend"/>
                <a:ea typeface="Lexend"/>
                <a:cs typeface="Lexend"/>
                <a:sym typeface="Lexend"/>
              </a:rPr>
              <a:t>    b. The game shall have a start screen for creating a new game, loading a saved game, reading instructions, or exiting.</a:t>
            </a:r>
            <a:endParaRPr sz="2000">
              <a:solidFill>
                <a:schemeClr val="dk1"/>
              </a:solidFill>
              <a:latin typeface="Lexend"/>
              <a:ea typeface="Lexend"/>
              <a:cs typeface="Lexend"/>
              <a:sym typeface="Lexend"/>
            </a:endParaRPr>
          </a:p>
          <a:p>
            <a:pPr indent="0" lvl="0" marL="0" rtl="0" algn="l">
              <a:spcBef>
                <a:spcPts val="1600"/>
              </a:spcBef>
              <a:spcAft>
                <a:spcPts val="1600"/>
              </a:spcAft>
              <a:buNone/>
            </a:pPr>
            <a:r>
              <a:t/>
            </a:r>
            <a:endParaRPr sz="2000">
              <a:solidFill>
                <a:schemeClr val="dk1"/>
              </a:solidFill>
              <a:latin typeface="Lexend"/>
              <a:ea typeface="Lexend"/>
              <a:cs typeface="Lexend"/>
              <a:sym typeface="Lexend"/>
            </a:endParaRPr>
          </a:p>
        </p:txBody>
      </p:sp>
      <p:pic>
        <p:nvPicPr>
          <p:cNvPr id="95" name="Google Shape;95;g2c5b27de178_3_25"/>
          <p:cNvPicPr preferRelativeResize="0"/>
          <p:nvPr/>
        </p:nvPicPr>
        <p:blipFill>
          <a:blip r:embed="rId3">
            <a:alphaModFix/>
          </a:blip>
          <a:stretch>
            <a:fillRect/>
          </a:stretch>
        </p:blipFill>
        <p:spPr>
          <a:xfrm>
            <a:off x="3205625" y="3429500"/>
            <a:ext cx="5780750" cy="325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c9cd8ad849_0_7"/>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01" name="Google Shape;101;g2c9cd8ad849_0_7"/>
          <p:cNvSpPr txBox="1"/>
          <p:nvPr>
            <p:ph idx="1" type="body"/>
          </p:nvPr>
        </p:nvSpPr>
        <p:spPr>
          <a:xfrm>
            <a:off x="1073700" y="1198750"/>
            <a:ext cx="10044600" cy="12669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None/>
            </a:pPr>
            <a:r>
              <a:rPr lang="en-US" sz="1700">
                <a:solidFill>
                  <a:schemeClr val="dk1"/>
                </a:solidFill>
                <a:latin typeface="Lexend"/>
                <a:ea typeface="Lexend"/>
                <a:cs typeface="Lexend"/>
                <a:sym typeface="Lexend"/>
              </a:rPr>
              <a:t>2. The user has a player character that has a name, three stats, equipment, potions, and gold.</a:t>
            </a:r>
            <a:endParaRPr sz="1700">
              <a:solidFill>
                <a:schemeClr val="dk1"/>
              </a:solidFill>
              <a:latin typeface="Lexend"/>
              <a:ea typeface="Lexend"/>
              <a:cs typeface="Lexend"/>
              <a:sym typeface="Lexend"/>
            </a:endParaRPr>
          </a:p>
          <a:p>
            <a:pPr indent="0" lvl="0" marL="0" rtl="0" algn="l">
              <a:lnSpc>
                <a:spcPct val="80000"/>
              </a:lnSpc>
              <a:spcBef>
                <a:spcPts val="1600"/>
              </a:spcBef>
              <a:spcAft>
                <a:spcPts val="0"/>
              </a:spcAft>
              <a:buNone/>
            </a:pPr>
            <a:r>
              <a:rPr lang="en-US" sz="1700">
                <a:solidFill>
                  <a:schemeClr val="dk1"/>
                </a:solidFill>
                <a:latin typeface="Lexend"/>
                <a:ea typeface="Lexend"/>
                <a:cs typeface="Lexend"/>
                <a:sym typeface="Lexend"/>
              </a:rPr>
              <a:t>   </a:t>
            </a:r>
            <a:r>
              <a:rPr lang="en-US" sz="1700">
                <a:solidFill>
                  <a:schemeClr val="dk1"/>
                </a:solidFill>
                <a:latin typeface="Lexend"/>
                <a:ea typeface="Lexend"/>
                <a:cs typeface="Lexend"/>
                <a:sym typeface="Lexend"/>
              </a:rPr>
              <a:t> a. The user shall be able to save and load their character.</a:t>
            </a:r>
            <a:endParaRPr sz="1700">
              <a:solidFill>
                <a:schemeClr val="dk1"/>
              </a:solidFill>
              <a:latin typeface="Lexend"/>
              <a:ea typeface="Lexend"/>
              <a:cs typeface="Lexend"/>
              <a:sym typeface="Lexend"/>
            </a:endParaRPr>
          </a:p>
          <a:p>
            <a:pPr indent="0" lvl="0" marL="0" rtl="0" algn="l">
              <a:lnSpc>
                <a:spcPct val="80000"/>
              </a:lnSpc>
              <a:spcBef>
                <a:spcPts val="1600"/>
              </a:spcBef>
              <a:spcAft>
                <a:spcPts val="0"/>
              </a:spcAft>
              <a:buNone/>
            </a:pPr>
            <a:r>
              <a:rPr lang="en-US" sz="1700">
                <a:solidFill>
                  <a:schemeClr val="dk1"/>
                </a:solidFill>
                <a:latin typeface="Lexend"/>
                <a:ea typeface="Lexend"/>
                <a:cs typeface="Lexend"/>
                <a:sym typeface="Lexend"/>
              </a:rPr>
              <a:t>    b. A character shall consist of a name and the muscle, brain, and heart stats.</a:t>
            </a:r>
            <a:endParaRPr sz="1700">
              <a:solidFill>
                <a:schemeClr val="dk1"/>
              </a:solidFill>
              <a:latin typeface="Lexend"/>
              <a:ea typeface="Lexend"/>
              <a:cs typeface="Lexend"/>
              <a:sym typeface="Lexend"/>
            </a:endParaRPr>
          </a:p>
          <a:p>
            <a:pPr indent="0" lvl="0" marL="0" rtl="0" algn="l">
              <a:lnSpc>
                <a:spcPct val="80000"/>
              </a:lnSpc>
              <a:spcBef>
                <a:spcPts val="1600"/>
              </a:spcBef>
              <a:spcAft>
                <a:spcPts val="0"/>
              </a:spcAft>
              <a:buNone/>
            </a:pPr>
            <a:r>
              <a:t/>
            </a:r>
            <a:endParaRPr sz="2000">
              <a:solidFill>
                <a:schemeClr val="dk1"/>
              </a:solidFill>
              <a:latin typeface="Lexend"/>
              <a:ea typeface="Lexend"/>
              <a:cs typeface="Lexend"/>
              <a:sym typeface="Lexend"/>
            </a:endParaRPr>
          </a:p>
          <a:p>
            <a:pPr indent="0" lvl="0" marL="0" rtl="0" algn="l">
              <a:lnSpc>
                <a:spcPct val="80000"/>
              </a:lnSpc>
              <a:spcBef>
                <a:spcPts val="1600"/>
              </a:spcBef>
              <a:spcAft>
                <a:spcPts val="0"/>
              </a:spcAft>
              <a:buNone/>
            </a:pPr>
            <a:r>
              <a:t/>
            </a:r>
            <a:endParaRPr sz="2000">
              <a:solidFill>
                <a:schemeClr val="dk1"/>
              </a:solidFill>
              <a:latin typeface="Lexend"/>
              <a:ea typeface="Lexend"/>
              <a:cs typeface="Lexend"/>
              <a:sym typeface="Lexend"/>
            </a:endParaRPr>
          </a:p>
          <a:p>
            <a:pPr indent="0" lvl="0" marL="0" rtl="0" algn="l">
              <a:lnSpc>
                <a:spcPct val="80000"/>
              </a:lnSpc>
              <a:spcBef>
                <a:spcPts val="1600"/>
              </a:spcBef>
              <a:spcAft>
                <a:spcPts val="1600"/>
              </a:spcAft>
              <a:buNone/>
            </a:pPr>
            <a:r>
              <a:t/>
            </a:r>
            <a:endParaRPr sz="2000">
              <a:solidFill>
                <a:schemeClr val="dk1"/>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g2ca2d209f5c_0_14"/>
          <p:cNvPicPr preferRelativeResize="0"/>
          <p:nvPr/>
        </p:nvPicPr>
        <p:blipFill>
          <a:blip r:embed="rId3">
            <a:alphaModFix/>
          </a:blip>
          <a:stretch>
            <a:fillRect/>
          </a:stretch>
        </p:blipFill>
        <p:spPr>
          <a:xfrm>
            <a:off x="828524" y="466037"/>
            <a:ext cx="10534949" cy="592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c9cd8ad849_0_14"/>
          <p:cNvSpPr txBox="1"/>
          <p:nvPr>
            <p:ph type="title"/>
          </p:nvPr>
        </p:nvSpPr>
        <p:spPr>
          <a:xfrm>
            <a:off x="838200" y="365125"/>
            <a:ext cx="10515600" cy="13257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1" lang="en-US">
                <a:solidFill>
                  <a:srgbClr val="F1C232"/>
                </a:solidFill>
                <a:latin typeface="Lexend"/>
                <a:ea typeface="Lexend"/>
                <a:cs typeface="Lexend"/>
                <a:sym typeface="Lexend"/>
              </a:rPr>
              <a:t>Requirements (cont’d)</a:t>
            </a:r>
            <a:endParaRPr b="1">
              <a:solidFill>
                <a:srgbClr val="F1C232"/>
              </a:solidFill>
              <a:latin typeface="Lexend"/>
              <a:ea typeface="Lexend"/>
              <a:cs typeface="Lexend"/>
              <a:sym typeface="Lexend"/>
            </a:endParaRPr>
          </a:p>
        </p:txBody>
      </p:sp>
      <p:sp>
        <p:nvSpPr>
          <p:cNvPr id="112" name="Google Shape;112;g2c9cd8ad849_0_14"/>
          <p:cNvSpPr txBox="1"/>
          <p:nvPr>
            <p:ph idx="1" type="body"/>
          </p:nvPr>
        </p:nvSpPr>
        <p:spPr>
          <a:xfrm>
            <a:off x="838200" y="10973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solidFill>
                  <a:schemeClr val="dk1"/>
                </a:solidFill>
                <a:latin typeface="Lexend"/>
                <a:ea typeface="Lexend"/>
                <a:cs typeface="Lexend"/>
                <a:sym typeface="Lexend"/>
              </a:rPr>
              <a:t>3. The user shall start at a world map screen upon picking a character. This will serve as the primary way of navigating the game.</a:t>
            </a:r>
            <a:endParaRPr sz="2000">
              <a:solidFill>
                <a:schemeClr val="dk1"/>
              </a:solidFill>
              <a:latin typeface="Lexend"/>
              <a:ea typeface="Lexend"/>
              <a:cs typeface="Lexend"/>
              <a:sym typeface="Lexend"/>
            </a:endParaRPr>
          </a:p>
          <a:p>
            <a:pPr indent="0" lvl="0" marL="0" rtl="0" algn="l">
              <a:spcBef>
                <a:spcPts val="1600"/>
              </a:spcBef>
              <a:spcAft>
                <a:spcPts val="1600"/>
              </a:spcAft>
              <a:buNone/>
            </a:pPr>
            <a:r>
              <a:t/>
            </a:r>
            <a:endParaRPr sz="2000">
              <a:solidFill>
                <a:schemeClr val="dk1"/>
              </a:solidFill>
              <a:latin typeface="Lexend"/>
              <a:ea typeface="Lexend"/>
              <a:cs typeface="Lexend"/>
              <a:sym typeface="Lexend"/>
            </a:endParaRPr>
          </a:p>
        </p:txBody>
      </p:sp>
      <p:pic>
        <p:nvPicPr>
          <p:cNvPr id="113" name="Google Shape;113;g2c9cd8ad849_0_14"/>
          <p:cNvPicPr preferRelativeResize="0"/>
          <p:nvPr/>
        </p:nvPicPr>
        <p:blipFill>
          <a:blip r:embed="rId3">
            <a:alphaModFix/>
          </a:blip>
          <a:stretch>
            <a:fillRect/>
          </a:stretch>
        </p:blipFill>
        <p:spPr>
          <a:xfrm>
            <a:off x="1901975" y="1908250"/>
            <a:ext cx="8388048" cy="4718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2024-03-22T18:57:48Z</dcterms:created>
  <dc:creator>Davidson, Luke</dc:creator>
</cp:coreProperties>
</file>